
<file path=[Content_Types].xml><?xml version="1.0" encoding="utf-8"?>
<Types xmlns="http://schemas.openxmlformats.org/package/2006/content-types">
  <Default Extension="png" ContentType="image/png"/>
  <Default Extension="svg" ContentType="image/sv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 id="2147483690" r:id="rId2"/>
  </p:sldMasterIdLst>
  <p:notesMasterIdLst>
    <p:notesMasterId r:id="rId55"/>
  </p:notesMasterIdLst>
  <p:sldIdLst>
    <p:sldId id="256" r:id="rId3"/>
    <p:sldId id="401" r:id="rId4"/>
    <p:sldId id="424" r:id="rId5"/>
    <p:sldId id="259" r:id="rId6"/>
    <p:sldId id="260" r:id="rId7"/>
    <p:sldId id="399" r:id="rId8"/>
    <p:sldId id="380" r:id="rId9"/>
    <p:sldId id="392" r:id="rId10"/>
    <p:sldId id="396" r:id="rId11"/>
    <p:sldId id="394" r:id="rId12"/>
    <p:sldId id="389" r:id="rId13"/>
    <p:sldId id="426" r:id="rId14"/>
    <p:sldId id="428" r:id="rId15"/>
    <p:sldId id="416" r:id="rId16"/>
    <p:sldId id="417" r:id="rId17"/>
    <p:sldId id="435" r:id="rId18"/>
    <p:sldId id="421" r:id="rId19"/>
    <p:sldId id="420" r:id="rId20"/>
    <p:sldId id="422" r:id="rId21"/>
    <p:sldId id="434" r:id="rId22"/>
    <p:sldId id="440" r:id="rId23"/>
    <p:sldId id="441" r:id="rId24"/>
    <p:sldId id="419" r:id="rId25"/>
    <p:sldId id="429" r:id="rId26"/>
    <p:sldId id="261" r:id="rId27"/>
    <p:sldId id="414" r:id="rId28"/>
    <p:sldId id="407" r:id="rId29"/>
    <p:sldId id="433" r:id="rId30"/>
    <p:sldId id="438" r:id="rId31"/>
    <p:sldId id="436" r:id="rId32"/>
    <p:sldId id="437" r:id="rId33"/>
    <p:sldId id="406" r:id="rId34"/>
    <p:sldId id="410" r:id="rId35"/>
    <p:sldId id="408" r:id="rId36"/>
    <p:sldId id="413" r:id="rId37"/>
    <p:sldId id="409" r:id="rId38"/>
    <p:sldId id="444" r:id="rId39"/>
    <p:sldId id="445" r:id="rId40"/>
    <p:sldId id="446" r:id="rId41"/>
    <p:sldId id="427" r:id="rId42"/>
    <p:sldId id="397" r:id="rId43"/>
    <p:sldId id="271" r:id="rId44"/>
    <p:sldId id="382" r:id="rId45"/>
    <p:sldId id="269" r:id="rId46"/>
    <p:sldId id="400" r:id="rId47"/>
    <p:sldId id="267" r:id="rId48"/>
    <p:sldId id="403" r:id="rId49"/>
    <p:sldId id="430" r:id="rId50"/>
    <p:sldId id="439" r:id="rId51"/>
    <p:sldId id="443" r:id="rId52"/>
    <p:sldId id="431" r:id="rId53"/>
    <p:sldId id="432" r:id="rId54"/>
  </p:sldIdLst>
  <p:sldSz cx="12192000" cy="6858000"/>
  <p:notesSz cx="6858000" cy="9144000"/>
  <p:custDataLst>
    <p:tags r:id="rId5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735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71513" autoAdjust="0"/>
  </p:normalViewPr>
  <p:slideViewPr>
    <p:cSldViewPr snapToGrid="0">
      <p:cViewPr varScale="1">
        <p:scale>
          <a:sx n="82" d="100"/>
          <a:sy n="82" d="100"/>
        </p:scale>
        <p:origin x="936" y="96"/>
      </p:cViewPr>
      <p:guideLst>
        <p:guide orient="horz" pos="754"/>
        <p:guide pos="7355"/>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B4F393F-6B5B-4DEB-8221-8E46BD3AA743}" type="datetimeFigureOut">
              <a:rPr lang="he-IL" smtClean="0"/>
              <a:t>ג'/תשרי/תשפ"ג</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E6C7994-BCEB-4DDD-8FB9-19910FF3E373}" type="slidenum">
              <a:rPr lang="he-IL" smtClean="0"/>
              <a:t>‹#›</a:t>
            </a:fld>
            <a:endParaRPr lang="he-IL"/>
          </a:p>
        </p:txBody>
      </p:sp>
    </p:spTree>
    <p:extLst>
      <p:ext uri="{BB962C8B-B14F-4D97-AF65-F5344CB8AC3E}">
        <p14:creationId xmlns:p14="http://schemas.microsoft.com/office/powerpoint/2010/main" val="101160363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anose="020B0604020202020204" pitchFamily="34" charset="0"/>
              <a:buChar char="•"/>
            </a:pPr>
            <a:r>
              <a:rPr lang="he-IL" sz="1200" b="0" i="0" u="none" strike="noStrike" kern="1200" baseline="0" dirty="0">
                <a:solidFill>
                  <a:schemeClr val="tx1"/>
                </a:solidFill>
                <a:latin typeface="+mn-lt"/>
                <a:ea typeface="+mn-ea"/>
                <a:cs typeface="+mn-cs"/>
              </a:rPr>
              <a:t>הציגו את עצמכם (ואת נציג הרשות، אם נמצא) וברכו את הנמצאים.</a:t>
            </a:r>
          </a:p>
          <a:p>
            <a:pPr marL="171450" indent="-171450">
              <a:buFont typeface="Arial" panose="020B0604020202020204" pitchFamily="34" charset="0"/>
              <a:buChar char="•"/>
            </a:pPr>
            <a:r>
              <a:rPr lang="he-IL" sz="1200" b="0" i="0" u="none" strike="noStrike" kern="1200" baseline="0" dirty="0">
                <a:solidFill>
                  <a:schemeClr val="tx1"/>
                </a:solidFill>
                <a:latin typeface="+mn-lt"/>
                <a:ea typeface="+mn-ea"/>
                <a:cs typeface="+mn-cs"/>
              </a:rPr>
              <a:t>הנחו את הקהל לכבות טלפונים.</a:t>
            </a:r>
          </a:p>
          <a:p>
            <a:pPr marL="171450" indent="-171450">
              <a:buFont typeface="Arial" panose="020B0604020202020204" pitchFamily="34" charset="0"/>
              <a:buChar char="•"/>
            </a:pPr>
            <a:r>
              <a:rPr lang="he-IL" sz="1200" b="0" i="0" u="none" strike="noStrike" kern="1200" baseline="0" dirty="0">
                <a:solidFill>
                  <a:schemeClr val="tx1"/>
                </a:solidFill>
                <a:latin typeface="+mn-lt"/>
                <a:ea typeface="+mn-ea"/>
                <a:cs typeface="+mn-cs"/>
              </a:rPr>
              <a:t>ציינו כי אתם מגיעים מהמערכת הבנקאית، מפרויקט </a:t>
            </a:r>
            <a:r>
              <a:rPr lang="he-IL" sz="1800" b="0" dirty="0">
                <a:effectLst/>
                <a:latin typeface="Calibri" panose="020F0502020204030204" pitchFamily="34" charset="0"/>
                <a:ea typeface="Calibri" panose="020F0502020204030204" pitchFamily="34" charset="0"/>
                <a:cs typeface="Arial" panose="020B0604020202020204" pitchFamily="34" charset="0"/>
              </a:rPr>
              <a:t>להעצמת המודעות הפיננסית בחברה הערבית</a:t>
            </a:r>
            <a:r>
              <a:rPr lang="he-IL" sz="1200" b="0"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t>
            </a:r>
            <a:br>
              <a:rPr lang="en-US" sz="1200" b="0" i="0" u="none" strike="noStrike" kern="1200" baseline="0" dirty="0">
                <a:solidFill>
                  <a:schemeClr val="tx1"/>
                </a:solidFill>
                <a:latin typeface="+mn-lt"/>
                <a:ea typeface="+mn-ea"/>
                <a:cs typeface="+mn-cs"/>
              </a:rPr>
            </a:br>
            <a:r>
              <a:rPr lang="he-IL" sz="1200" b="1" i="0" u="none" strike="noStrike" kern="1200" baseline="0" dirty="0">
                <a:solidFill>
                  <a:schemeClr val="tx1"/>
                </a:solidFill>
                <a:latin typeface="+mn-lt"/>
                <a:ea typeface="+mn-ea"/>
                <a:cs typeface="+mn-cs"/>
              </a:rPr>
              <a:t>אין לציין </a:t>
            </a:r>
            <a:r>
              <a:rPr lang="he-IL" sz="1200" b="0" i="0" u="none" strike="noStrike" kern="1200" baseline="0" dirty="0">
                <a:solidFill>
                  <a:schemeClr val="tx1"/>
                </a:solidFill>
                <a:latin typeface="+mn-lt"/>
                <a:ea typeface="+mn-ea"/>
                <a:cs typeface="+mn-cs"/>
              </a:rPr>
              <a:t>את שם הבנק בו אתם עובדים ואין להגיע עם שום סממן מזהה של הבנק בו אתם עובדים.</a:t>
            </a:r>
          </a:p>
          <a:p>
            <a:pPr marL="0" marR="0" lvl="0" indent="0" algn="r" defTabSz="914400" rtl="1" eaLnBrk="1" fontAlgn="auto" latinLnBrk="0" hangingPunct="1">
              <a:lnSpc>
                <a:spcPct val="100000"/>
              </a:lnSpc>
              <a:spcBef>
                <a:spcPct val="0"/>
              </a:spcBef>
              <a:spcAft>
                <a:spcPct val="0"/>
              </a:spcAft>
              <a:buClrTx/>
              <a:buSzTx/>
              <a:buFont typeface="Arial" panose="020B0604020202020204" pitchFamily="34" charset="0"/>
              <a:buNone/>
              <a:defRPr/>
            </a:pPr>
            <a:r>
              <a:rPr lang="he-IL" sz="1200" b="0" i="0" u="none" strike="noStrike" kern="1200" baseline="0" dirty="0">
                <a:solidFill>
                  <a:schemeClr val="tx1"/>
                </a:solidFill>
                <a:latin typeface="+mn-lt"/>
                <a:ea typeface="+mn-ea"/>
                <a:cs typeface="+mn-cs"/>
              </a:rPr>
              <a:t>    </a:t>
            </a:r>
            <a:r>
              <a:rPr lang="he-IL" sz="1200" b="1" i="0" u="none" strike="noStrike" kern="1200" baseline="0" dirty="0">
                <a:solidFill>
                  <a:schemeClr val="tx1"/>
                </a:solidFill>
                <a:latin typeface="+mn-lt"/>
                <a:ea typeface="+mn-ea"/>
                <a:cs typeface="+mn-cs"/>
              </a:rPr>
              <a:t>שימו לב</a:t>
            </a:r>
            <a:r>
              <a:rPr lang="he-IL" sz="1200" b="0" i="0" u="none" strike="noStrike" kern="1200" baseline="0" dirty="0">
                <a:solidFill>
                  <a:schemeClr val="tx1"/>
                </a:solidFill>
                <a:latin typeface="+mn-lt"/>
                <a:ea typeface="+mn-ea"/>
                <a:cs typeface="+mn-cs"/>
              </a:rPr>
              <a:t>، אם מתעקשים לדעת מאיזה בנק אתם، הסבירו שמידע זה אינו רלבנטי שכן הנכם</a:t>
            </a:r>
            <a:r>
              <a:rPr lang="en-US" sz="1200" b="0" i="0" u="none" strike="noStrike" kern="1200" baseline="0" dirty="0">
                <a:solidFill>
                  <a:schemeClr val="tx1"/>
                </a:solidFill>
                <a:latin typeface="+mn-lt"/>
                <a:ea typeface="+mn-ea"/>
                <a:cs typeface="+mn-cs"/>
              </a:rPr>
              <a:t> </a:t>
            </a:r>
            <a:r>
              <a:rPr lang="he-IL" sz="1200" b="0" i="0" u="none" strike="noStrike" kern="1200" baseline="0" dirty="0">
                <a:solidFill>
                  <a:schemeClr val="tx1"/>
                </a:solidFill>
                <a:latin typeface="+mn-lt"/>
                <a:ea typeface="+mn-ea"/>
                <a:cs typeface="+mn-cs"/>
              </a:rPr>
              <a:t>מגיעים לכאן מכוח פרויקט ארצי של המערכת הבנקאית، ביוזמת בנק ישראל וכי אין המטרה לשווק בנק כזה או אחר.</a:t>
            </a:r>
          </a:p>
          <a:p>
            <a:pPr marL="171450" indent="-171450">
              <a:buFont typeface="Arial" panose="020B0604020202020204" pitchFamily="34" charset="0"/>
              <a:buChar char="•"/>
            </a:pPr>
            <a:r>
              <a:rPr lang="he-IL" sz="1200" b="0" i="0" u="none" strike="noStrike" kern="1200" baseline="0" dirty="0">
                <a:solidFill>
                  <a:schemeClr val="tx1"/>
                </a:solidFill>
                <a:latin typeface="+mn-lt"/>
                <a:ea typeface="+mn-ea"/>
                <a:cs typeface="+mn-cs"/>
              </a:rPr>
              <a:t>היצמדו לתכנים של המצגת והימנעו מגלישה לנושאים אחרים או מעימותים כלשהם עם</a:t>
            </a:r>
            <a:r>
              <a:rPr lang="en-US" sz="1200" b="0" i="0" u="none" strike="noStrike" kern="1200" baseline="0" dirty="0">
                <a:solidFill>
                  <a:schemeClr val="tx1"/>
                </a:solidFill>
                <a:latin typeface="+mn-lt"/>
                <a:ea typeface="+mn-ea"/>
                <a:cs typeface="+mn-cs"/>
              </a:rPr>
              <a:t> </a:t>
            </a:r>
            <a:r>
              <a:rPr lang="he-IL" sz="1200" b="0" i="0" u="none" strike="noStrike" kern="1200" baseline="0" dirty="0">
                <a:solidFill>
                  <a:schemeClr val="tx1"/>
                </a:solidFill>
                <a:latin typeface="+mn-lt"/>
                <a:ea typeface="+mn-ea"/>
                <a:cs typeface="+mn-cs"/>
              </a:rPr>
              <a:t>הקהל על נושאים בנקאיים שונים.</a:t>
            </a:r>
          </a:p>
          <a:p>
            <a:pPr marL="0" indent="0">
              <a:buFont typeface="Arial" panose="020B0604020202020204" pitchFamily="34" charset="0"/>
              <a:buNone/>
            </a:pPr>
            <a:endParaRPr lang="he-IL"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he-IL" sz="1200" b="1" i="0" u="none" strike="noStrike" kern="1200" baseline="0" dirty="0">
                <a:solidFill>
                  <a:schemeClr val="tx1"/>
                </a:solidFill>
                <a:latin typeface="+mn-lt"/>
                <a:ea typeface="+mn-ea"/>
                <a:cs typeface="+mn-cs"/>
              </a:rPr>
              <a:t>אופציונלי</a:t>
            </a:r>
            <a:r>
              <a:rPr lang="he-IL" sz="1800" dirty="0">
                <a:effectLst/>
                <a:latin typeface="Calibri" panose="020F0502020204030204" pitchFamily="34" charset="0"/>
                <a:ea typeface="Calibri" panose="020F0502020204030204" pitchFamily="34" charset="0"/>
                <a:cs typeface="Arial" panose="020B0604020202020204" pitchFamily="34" charset="0"/>
              </a:rPr>
              <a:t>: במהלך ההתכנסות (לפני תחילת המפגש)، אפשר לפזר 2 – 3 בריסטולים ברחבי החדר، ולבקש מהמשתתפים לכתוב על הבריסטול </a:t>
            </a:r>
            <a:r>
              <a:rPr lang="he-IL" sz="1800" b="1" dirty="0">
                <a:effectLst/>
                <a:latin typeface="Calibri" panose="020F0502020204030204" pitchFamily="34" charset="0"/>
                <a:ea typeface="Calibri" panose="020F0502020204030204" pitchFamily="34" charset="0"/>
                <a:cs typeface="Arial" panose="020B0604020202020204" pitchFamily="34" charset="0"/>
              </a:rPr>
              <a:t>מילה אחת שמתקשרת/מייצגת עבורם התנהלות פיננסית נכונה.</a:t>
            </a:r>
            <a:endParaRPr lang="he-IL"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he-IL"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he-IL" sz="1200" b="1" i="0" u="none" strike="noStrike" kern="1200" baseline="0" dirty="0">
                <a:solidFill>
                  <a:schemeClr val="tx1"/>
                </a:solidFill>
                <a:latin typeface="+mn-lt"/>
                <a:ea typeface="+mn-ea"/>
                <a:cs typeface="+mn-cs"/>
              </a:rPr>
              <a:t>משך המפגש: </a:t>
            </a:r>
            <a:r>
              <a:rPr lang="he-IL" sz="1200" b="0" i="0" u="none" strike="noStrike" kern="1200" baseline="0" dirty="0">
                <a:solidFill>
                  <a:schemeClr val="tx1"/>
                </a:solidFill>
                <a:latin typeface="+mn-lt"/>
                <a:ea typeface="+mn-ea"/>
                <a:cs typeface="+mn-cs"/>
              </a:rPr>
              <a:t>חצי שעה התכנסות، כשעה וחצי – המפגש עצמו.</a:t>
            </a:r>
          </a:p>
          <a:p>
            <a:pPr marL="0" indent="0">
              <a:buFont typeface="Arial" panose="020B0604020202020204" pitchFamily="34" charset="0"/>
              <a:buNone/>
            </a:pPr>
            <a:endParaRPr lang="he-IL"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he-IL" sz="1200" b="1" i="0" u="none" strike="noStrike" kern="1200" baseline="0" dirty="0">
                <a:solidFill>
                  <a:schemeClr val="tx1"/>
                </a:solidFill>
                <a:latin typeface="+mn-lt"/>
                <a:ea typeface="+mn-ea"/>
                <a:cs typeface="+mn-cs"/>
              </a:rPr>
              <a:t>רצף המפגש</a:t>
            </a:r>
            <a:r>
              <a:rPr lang="he-IL" sz="1200" b="0" i="0" u="none" strike="noStrike" kern="1200" baseline="0" dirty="0">
                <a:solidFill>
                  <a:schemeClr val="tx1"/>
                </a:solidFill>
                <a:latin typeface="+mn-lt"/>
                <a:ea typeface="+mn-ea"/>
                <a:cs typeface="+mn-cs"/>
              </a:rPr>
              <a:t>:</a:t>
            </a:r>
          </a:p>
          <a:p>
            <a:pPr marL="0" indent="0">
              <a:buFont typeface="Arial" panose="020B0604020202020204" pitchFamily="34" charset="0"/>
              <a:buNone/>
            </a:pPr>
            <a:r>
              <a:rPr lang="he-IL" sz="1200" b="0" i="0" u="none" strike="noStrike" kern="1200" baseline="0" dirty="0">
                <a:solidFill>
                  <a:schemeClr val="tx1"/>
                </a:solidFill>
                <a:latin typeface="+mn-lt"/>
                <a:ea typeface="+mn-ea"/>
                <a:cs typeface="+mn-cs"/>
              </a:rPr>
              <a:t>פתיחה – הצגה של המנחה ושל נציג הרשות، הצגת מטרות המפגש -  5 ד'</a:t>
            </a:r>
          </a:p>
          <a:p>
            <a:pPr marL="0" indent="0">
              <a:buFont typeface="Arial" panose="020B0604020202020204" pitchFamily="34" charset="0"/>
              <a:buNone/>
            </a:pPr>
            <a:r>
              <a:rPr lang="he-IL" sz="1200" b="0" i="0" u="none" strike="noStrike" kern="1200" baseline="0" dirty="0">
                <a:solidFill>
                  <a:schemeClr val="tx1"/>
                </a:solidFill>
                <a:latin typeface="+mn-lt"/>
                <a:ea typeface="+mn-ea"/>
                <a:cs typeface="+mn-cs"/>
              </a:rPr>
              <a:t>נושא 1 – איך מנהלים תקציב מאוזן – 20 ד'</a:t>
            </a:r>
          </a:p>
          <a:p>
            <a:pPr marL="0" indent="0">
              <a:buFont typeface="Arial" panose="020B0604020202020204" pitchFamily="34" charset="0"/>
              <a:buNone/>
            </a:pPr>
            <a:r>
              <a:rPr lang="he-IL" sz="1200" b="0" i="0" u="none" strike="noStrike" kern="1200" baseline="0" dirty="0">
                <a:solidFill>
                  <a:schemeClr val="tx1"/>
                </a:solidFill>
                <a:latin typeface="+mn-lt"/>
                <a:ea typeface="+mn-ea"/>
                <a:cs typeface="+mn-cs"/>
              </a:rPr>
              <a:t>נושא 2 – תעודת זהות בנקאית – 20 ד'</a:t>
            </a:r>
          </a:p>
          <a:p>
            <a:pPr marL="0" marR="0" lvl="0" indent="0" algn="r" defTabSz="914400" rtl="1" eaLnBrk="1" fontAlgn="auto" latinLnBrk="0" hangingPunct="1">
              <a:lnSpc>
                <a:spcPct val="100000"/>
              </a:lnSpc>
              <a:spcBef>
                <a:spcPct val="0"/>
              </a:spcBef>
              <a:spcAft>
                <a:spcPct val="0"/>
              </a:spcAft>
              <a:buClrTx/>
              <a:buSzTx/>
              <a:buFont typeface="Arial" panose="020B0604020202020204" pitchFamily="34" charset="0"/>
              <a:buNone/>
              <a:defRPr/>
            </a:pPr>
            <a:r>
              <a:rPr lang="he-IL" sz="1200" b="0" i="0" u="none" strike="noStrike" kern="1200" baseline="0" dirty="0">
                <a:solidFill>
                  <a:schemeClr val="tx1"/>
                </a:solidFill>
                <a:latin typeface="+mn-lt"/>
                <a:ea typeface="+mn-ea"/>
                <a:cs typeface="+mn-cs"/>
              </a:rPr>
              <a:t>נושא 3 – איך להתנהל נכון עם כרטיסי חיוב – 20 ד'</a:t>
            </a:r>
          </a:p>
          <a:p>
            <a:pPr marL="0" indent="0">
              <a:buFont typeface="Arial" panose="020B0604020202020204" pitchFamily="34" charset="0"/>
              <a:buNone/>
            </a:pPr>
            <a:r>
              <a:rPr lang="he-IL" sz="1200" b="0" i="0" u="none" strike="noStrike" kern="1200" baseline="0" dirty="0">
                <a:solidFill>
                  <a:schemeClr val="tx1"/>
                </a:solidFill>
                <a:latin typeface="+mn-lt"/>
                <a:ea typeface="+mn-ea"/>
                <a:cs typeface="+mn-cs"/>
              </a:rPr>
              <a:t>נושא 4 – מה בנקאות דיגיטלית יכולה לעשות בשבילי – 20 ד'</a:t>
            </a:r>
          </a:p>
          <a:p>
            <a:pPr marL="0" indent="0">
              <a:buFont typeface="Arial" panose="020B0604020202020204" pitchFamily="34" charset="0"/>
              <a:buNone/>
            </a:pPr>
            <a:r>
              <a:rPr lang="he-IL" sz="1200" b="0" i="0" u="none" strike="noStrike" kern="1200" baseline="0" dirty="0">
                <a:solidFill>
                  <a:schemeClr val="tx1"/>
                </a:solidFill>
                <a:latin typeface="+mn-lt"/>
                <a:ea typeface="+mn-ea"/>
                <a:cs typeface="+mn-cs"/>
              </a:rPr>
              <a:t>סיכום ושיתוף במליאה – 5 ד'</a:t>
            </a:r>
          </a:p>
          <a:p>
            <a:pPr marL="0" indent="0">
              <a:buFont typeface="Arial" panose="020B0604020202020204" pitchFamily="34" charset="0"/>
              <a:buNone/>
            </a:pPr>
            <a:endParaRPr lang="he-IL"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he-IL"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he-IL" sz="1200" b="0" i="0" u="none" strike="noStrike" kern="1200" baseline="0" dirty="0">
              <a:solidFill>
                <a:schemeClr val="tx1"/>
              </a:solidFill>
              <a:latin typeface="+mn-lt"/>
              <a:ea typeface="+mn-ea"/>
              <a:cs typeface="+mn-cs"/>
            </a:endParaRPr>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1</a:t>
            </a:fld>
            <a:endParaRPr lang="he-IL"/>
          </a:p>
        </p:txBody>
      </p:sp>
    </p:spTree>
    <p:extLst>
      <p:ext uri="{BB962C8B-B14F-4D97-AF65-F5344CB8AC3E}">
        <p14:creationId xmlns:p14="http://schemas.microsoft.com/office/powerpoint/2010/main" val="3736329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anose="020B0604020202020204" pitchFamily="34" charset="0"/>
              <a:buChar char="•"/>
            </a:pPr>
            <a:r>
              <a:rPr lang="he-IL" dirty="0"/>
              <a:t>ציינו שכמו שכולנו יודעים מניסיון، לא תמיד קל לצמצם את ההוצאות. הקריאו את 3 הציטוטים של בני משפחת אבו-חסן כמוצג בשקף.</a:t>
            </a:r>
          </a:p>
          <a:p>
            <a:pPr marL="171450" indent="-171450">
              <a:buFont typeface="Arial" panose="020B0604020202020204" pitchFamily="34" charset="0"/>
              <a:buChar char="•"/>
            </a:pPr>
            <a:r>
              <a:rPr lang="he-IL" dirty="0"/>
              <a:t>בקשו מהמשתתפים להסביר איזו דילמה יש כאן ואיך הם היו מתמודדים במקרים הללו? </a:t>
            </a:r>
          </a:p>
          <a:p>
            <a:pPr marL="171450" indent="-171450">
              <a:buFont typeface="Arial" panose="020B0604020202020204" pitchFamily="34" charset="0"/>
              <a:buChar char="•"/>
            </a:pPr>
            <a:r>
              <a:rPr lang="he-IL" dirty="0"/>
              <a:t>לאחר מענה 2 – 3 משתתפים הסבירו שאלה דוגמאות לאופן שבו הסביבה יכולה להפעיל עלינו، באופן מודע ולא-מודע، לחץ חברתי. הדבר הראשון שאנחנו יכולים לעשות בהקשר הזה הוא להיות מודעים לכך. המודעות מאפשרת לנו לבחור כיצד לפעול. גם אם נבחר להוציא את הכסף، זו תהיה החלטה מושכלת שנסמכת על נתונים (כמה כסף יש לנו והאם אנו יכולים להרשות לעצמנו את ההוצאה) ולא הוצאה על סמך רגש.</a:t>
            </a:r>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10</a:t>
            </a:fld>
            <a:endParaRPr lang="he-IL"/>
          </a:p>
        </p:txBody>
      </p:sp>
    </p:spTree>
    <p:extLst>
      <p:ext uri="{BB962C8B-B14F-4D97-AF65-F5344CB8AC3E}">
        <p14:creationId xmlns:p14="http://schemas.microsoft.com/office/powerpoint/2010/main" val="3089479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anose="020B0604020202020204" pitchFamily="34" charset="0"/>
              <a:buChar char="•"/>
            </a:pPr>
            <a:r>
              <a:rPr lang="he-IL"/>
              <a:t>סכמו את נושא ניהול התקציב כמוצג בשני השקפים הבאים: </a:t>
            </a:r>
          </a:p>
          <a:p>
            <a:pPr marL="628650" lvl="1" indent="-171450">
              <a:buFont typeface="Arial" panose="020B0604020202020204" pitchFamily="34" charset="0"/>
              <a:buChar char="•"/>
            </a:pPr>
            <a:r>
              <a:rPr lang="he-IL"/>
              <a:t>צעד ראשון – מודעות: להבין בדיוק את מצבנו</a:t>
            </a:r>
          </a:p>
          <a:p>
            <a:pPr marL="628650" lvl="1" indent="-171450">
              <a:buFont typeface="Arial" panose="020B0604020202020204" pitchFamily="34" charset="0"/>
              <a:buChar char="•"/>
            </a:pPr>
            <a:r>
              <a:rPr lang="he-IL"/>
              <a:t>צעד שני – התנהלות על פי תקציב</a:t>
            </a:r>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11</a:t>
            </a:fld>
            <a:endParaRPr lang="he-IL"/>
          </a:p>
        </p:txBody>
      </p:sp>
    </p:spTree>
    <p:extLst>
      <p:ext uri="{BB962C8B-B14F-4D97-AF65-F5344CB8AC3E}">
        <p14:creationId xmlns:p14="http://schemas.microsoft.com/office/powerpoint/2010/main" val="653194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סכמו את נושא ניהול התקציב כמוצג בשני השקפים הבאים: </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צעד ראשון – מודעות: להבין בדיוק את מצבנו</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צעד שני – התנהלות על פי תקציב</a:t>
            </a:r>
          </a:p>
          <a:p>
            <a:pPr marL="0" indent="0">
              <a:buFont typeface="Arial" panose="020B0604020202020204" pitchFamily="34" charset="0"/>
              <a:buNone/>
            </a:pPr>
            <a:endParaRPr lang="he-IL" dirty="0"/>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12</a:t>
            </a:fld>
            <a:endParaRPr lang="he-IL"/>
          </a:p>
        </p:txBody>
      </p:sp>
    </p:spTree>
    <p:extLst>
      <p:ext uri="{BB962C8B-B14F-4D97-AF65-F5344CB8AC3E}">
        <p14:creationId xmlns:p14="http://schemas.microsoft.com/office/powerpoint/2010/main" val="4814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indent="0">
              <a:buFont typeface="Arial" panose="020B0604020202020204" pitchFamily="34" charset="0"/>
              <a:buNone/>
            </a:pPr>
            <a:r>
              <a:rPr lang="he-IL" dirty="0"/>
              <a:t>זהו שקף מעבר לקראת הנושא השני.</a:t>
            </a:r>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13</a:t>
            </a:fld>
            <a:endParaRPr lang="he-IL"/>
          </a:p>
        </p:txBody>
      </p:sp>
    </p:spTree>
    <p:extLst>
      <p:ext uri="{BB962C8B-B14F-4D97-AF65-F5344CB8AC3E}">
        <p14:creationId xmlns:p14="http://schemas.microsoft.com/office/powerpoint/2010/main" val="3028079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כעת נבין מה היא התעודה וכיצד אפשר לחסוך באמצעותה כסף.</a:t>
            </a:r>
          </a:p>
          <a:p>
            <a:pPr marL="0" indent="0">
              <a:buFont typeface="Arial" panose="020B0604020202020204" pitchFamily="34" charset="0"/>
              <a:buNone/>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ct val="0"/>
              </a:spcBef>
              <a:spcAft>
                <a:spcPct val="0"/>
              </a:spcAft>
              <a:buClrTx/>
              <a:buSzTx/>
              <a:buFontTx/>
              <a:buNone/>
              <a:defRPr/>
            </a:pPr>
            <a:fld id="{4E6C7994-BCEB-4DDD-8FB9-19910FF3E373}"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ct val="0"/>
                </a:spcBef>
                <a:spcAft>
                  <a:spcPct val="0"/>
                </a:spcAft>
                <a:buClrTx/>
                <a:buSzTx/>
                <a:buFontTx/>
                <a:buNone/>
                <a:defRPr/>
              </a:pPr>
              <a:t>14</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55207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srgbClr val="363A46"/>
                </a:solidFill>
                <a:effectLst/>
                <a:uLnTx/>
                <a:uFillTx/>
                <a:latin typeface="Heebo" pitchFamily="2" charset="-79"/>
                <a:ea typeface="+mn-ea"/>
                <a:cs typeface="Heebo" pitchFamily="2" charset="-79"/>
              </a:rPr>
              <a:t>הסבירו מהי תעודת זהות בנקאית כמוצג בשקף.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srgbClr val="363A46"/>
                </a:solidFill>
                <a:effectLst/>
                <a:uLnTx/>
                <a:uFillTx/>
                <a:latin typeface="Heebo" pitchFamily="2" charset="-79"/>
                <a:ea typeface="+mn-ea"/>
                <a:cs typeface="Heebo" pitchFamily="2" charset="-79"/>
              </a:rPr>
              <a:t>ציינו שהדוח מגיע בשתי גרסאות: דוח מקוצר ותמציתי, ו</a:t>
            </a: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דוח מפורט הכולל נתונים ומידע נוסף.</a:t>
            </a:r>
            <a:r>
              <a:rPr kumimoji="0" lang="he-IL" sz="1800" b="0" i="0" u="none" strike="noStrike" kern="1200" cap="none" spc="0" normalizeH="0" baseline="0" noProof="0" dirty="0">
                <a:ln>
                  <a:noFill/>
                </a:ln>
                <a:solidFill>
                  <a:srgbClr val="363A46"/>
                </a:solidFill>
                <a:effectLst/>
                <a:uLnTx/>
                <a:uFillTx/>
                <a:latin typeface="Heebo" pitchFamily="2" charset="-79"/>
                <a:ea typeface="Calibri" panose="020F0502020204030204" pitchFamily="34" charset="0"/>
                <a:cs typeface="Heebo" pitchFamily="2" charset="-79"/>
              </a:rPr>
              <a:t> </a:t>
            </a:r>
            <a:r>
              <a:rPr kumimoji="0" lang="he-IL" sz="1200" b="0" i="0" u="none" strike="noStrike" kern="1200" cap="none" spc="0" normalizeH="0" baseline="0" noProof="0" dirty="0">
                <a:ln>
                  <a:noFill/>
                </a:ln>
                <a:solidFill>
                  <a:srgbClr val="363A46"/>
                </a:solidFill>
                <a:effectLst/>
                <a:uLnTx/>
                <a:uFillTx/>
                <a:latin typeface="Heebo" pitchFamily="2" charset="-79"/>
                <a:ea typeface="+mn-ea"/>
                <a:cs typeface="Heebo" pitchFamily="2" charset="-79"/>
              </a:rPr>
              <a:t>הדוח התמציתי מחולק ל-3 חלקים </a:t>
            </a:r>
            <a:r>
              <a:rPr kumimoji="0" lang="he-IL" sz="1200" b="0" i="0" u="none" strike="noStrike" kern="1200" cap="none" spc="0" normalizeH="0" baseline="0" noProof="0" dirty="0" err="1">
                <a:ln>
                  <a:noFill/>
                </a:ln>
                <a:solidFill>
                  <a:srgbClr val="363A46"/>
                </a:solidFill>
                <a:effectLst/>
                <a:uLnTx/>
                <a:uFillTx/>
                <a:latin typeface="Heebo" pitchFamily="2" charset="-79"/>
                <a:ea typeface="+mn-ea"/>
                <a:cs typeface="Heebo" pitchFamily="2" charset="-79"/>
              </a:rPr>
              <a:t>ומייד</a:t>
            </a:r>
            <a:r>
              <a:rPr kumimoji="0" lang="he-IL" sz="1200" b="0" i="0" u="none" strike="noStrike" kern="1200" cap="none" spc="0" normalizeH="0" baseline="0" noProof="0" dirty="0">
                <a:ln>
                  <a:noFill/>
                </a:ln>
                <a:solidFill>
                  <a:srgbClr val="363A46"/>
                </a:solidFill>
                <a:effectLst/>
                <a:uLnTx/>
                <a:uFillTx/>
                <a:latin typeface="Heebo" pitchFamily="2" charset="-79"/>
                <a:ea typeface="+mn-ea"/>
                <a:cs typeface="Heebo" pitchFamily="2" charset="-79"/>
              </a:rPr>
              <a:t> נעבור עליהם ביחד ונראה אילו נתונים אפשר למצוא בכל חלק.</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הדגישו את </a:t>
            </a:r>
            <a:r>
              <a:rPr kumimoji="0" lang="he-IL" sz="1200" b="0" i="0" u="none" strike="noStrike" kern="1200" cap="none" spc="0" normalizeH="0" baseline="0" noProof="0" dirty="0" err="1">
                <a:ln>
                  <a:noFill/>
                </a:ln>
                <a:solidFill>
                  <a:prstClr val="black"/>
                </a:solidFill>
                <a:effectLst/>
                <a:uLnTx/>
                <a:uFillTx/>
                <a:latin typeface="+mn-lt"/>
                <a:ea typeface="+mn-ea"/>
                <a:cs typeface="+mn-cs"/>
              </a:rPr>
              <a:t>האמיל"י</a:t>
            </a:r>
            <a:r>
              <a:rPr kumimoji="0" lang="he-IL" sz="1200" b="0" i="0" u="none" strike="noStrike" kern="1200" cap="none" spc="0" normalizeH="0" baseline="0" noProof="0" dirty="0">
                <a:ln>
                  <a:noFill/>
                </a:ln>
                <a:solidFill>
                  <a:prstClr val="black"/>
                </a:solidFill>
                <a:effectLst/>
                <a:uLnTx/>
                <a:uFillTx/>
                <a:latin typeface="+mn-lt"/>
                <a:ea typeface="+mn-ea"/>
                <a:cs typeface="+mn-cs"/>
              </a:rPr>
              <a:t> (אני מה יוצא לי מזה): </a:t>
            </a:r>
            <a:r>
              <a:rPr kumimoji="0" lang="he-IL" sz="12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הדוח מסייע להבין את מצב החשבון בשנה הקודמת ולקבל החלטות שיסייעו לנו להתנהל נכון יותר.</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המסמך כרגע אינו מתורגם לערבית. המערכת הבנקאית שוקלת לתרגמו בגלל חשיבותו.</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ct val="0"/>
              </a:spcBef>
              <a:spcAft>
                <a:spcPct val="0"/>
              </a:spcAft>
              <a:buClrTx/>
              <a:buSzTx/>
              <a:buFontTx/>
              <a:buNone/>
              <a:defRPr/>
            </a:pPr>
            <a:fld id="{4E6C7994-BCEB-4DDD-8FB9-19910FF3E373}"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ct val="0"/>
                </a:spcBef>
                <a:spcAft>
                  <a:spcPct val="0"/>
                </a:spcAft>
                <a:buClrTx/>
                <a:buSzTx/>
                <a:buFontTx/>
                <a:buNone/>
                <a:defRPr/>
              </a:pPr>
              <a:t>15</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62027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anose="020B0604020202020204" pitchFamily="34" charset="0"/>
              <a:buChar char="•"/>
            </a:pPr>
            <a:endParaRPr lang="he-IL"/>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ct val="0"/>
              </a:spcBef>
              <a:spcAft>
                <a:spcPct val="0"/>
              </a:spcAft>
              <a:buClrTx/>
              <a:buSzTx/>
              <a:buFontTx/>
              <a:buNone/>
              <a:defRPr/>
            </a:pPr>
            <a:fld id="{4E6C7994-BCEB-4DDD-8FB9-19910FF3E373}"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ct val="0"/>
                </a:spcBef>
                <a:spcAft>
                  <a:spcPct val="0"/>
                </a:spcAft>
                <a:buClrTx/>
                <a:buSzTx/>
                <a:buFontTx/>
                <a:buNone/>
                <a:defRPr/>
              </a:pPr>
              <a:t>16</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0412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srgbClr val="363A46"/>
                </a:solidFill>
                <a:effectLst/>
                <a:uLnTx/>
                <a:uFillTx/>
                <a:latin typeface="Heebo" pitchFamily="2" charset="-79"/>
                <a:ea typeface="+mn-ea"/>
                <a:cs typeface="Heebo" pitchFamily="2" charset="-79"/>
              </a:rPr>
              <a:t>הסבירו מה כולל חלק א' כמוצג בשקף: </a:t>
            </a: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פרטים כלליים על חשבון הבנק, בין היתר שמות בעלי חשבון, מי המורשים לפעול בו, סוג החשבון, מועד פתיחת החשבון.</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אחריותכם היא לוודא שהפרטים הם נכונים. (החלפת את שמות המורשים, החשבון מוגדר כחשבון רגיל ואתה אזרח ותיק, מועד פתיחת החשבון)</a:t>
            </a:r>
            <a:endParaRPr kumimoji="0" lang="he-IL" sz="1200" b="0" i="0" u="none" strike="noStrike" kern="1200" cap="none" spc="0" normalizeH="0" baseline="0" noProof="0" dirty="0">
              <a:ln>
                <a:noFill/>
              </a:ln>
              <a:solidFill>
                <a:prstClr val="black"/>
              </a:solidFill>
              <a:effectLst/>
              <a:uLnTx/>
              <a:uFillTx/>
              <a:latin typeface="+mn-lt"/>
              <a:ea typeface="+mn-ea"/>
              <a:cs typeface="+mn-cs"/>
            </a:endParaRPr>
          </a:p>
          <a:p>
            <a:pPr marL="0" indent="0">
              <a:buFont typeface="Arial" panose="020B0604020202020204" pitchFamily="34" charset="0"/>
              <a:buNone/>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ct val="0"/>
              </a:spcBef>
              <a:spcAft>
                <a:spcPct val="0"/>
              </a:spcAft>
              <a:buClrTx/>
              <a:buSzTx/>
              <a:buFontTx/>
              <a:buNone/>
              <a:defRPr/>
            </a:pPr>
            <a:fld id="{4E6C7994-BCEB-4DDD-8FB9-19910FF3E373}"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ct val="0"/>
                </a:spcBef>
                <a:spcAft>
                  <a:spcPct val="0"/>
                </a:spcAft>
                <a:buClrTx/>
                <a:buSzTx/>
                <a:buFontTx/>
                <a:buNone/>
                <a:defRPr/>
              </a:pPr>
              <a:t>17</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99934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b="0" i="0">
                <a:solidFill>
                  <a:srgbClr val="363A46"/>
                </a:solidFill>
                <a:effectLst/>
                <a:latin typeface="Heebo" pitchFamily="2" charset="-79"/>
                <a:cs typeface="Heebo" pitchFamily="2" charset="-79"/>
              </a:rPr>
              <a:t>הסבירו מה כולל חלק ב' כמוצג בשקף: </a:t>
            </a:r>
            <a:r>
              <a:rPr lang="he-IL" sz="1200" b="0">
                <a:solidFill>
                  <a:schemeClr val="bg2">
                    <a:lumMod val="10000"/>
                  </a:schemeClr>
                </a:solidFill>
                <a:latin typeface="Calibri" panose="020F0502020204030204" pitchFamily="34" charset="0"/>
                <a:cs typeface="Calibri" panose="020F0502020204030204" pitchFamily="34" charset="0"/>
              </a:rPr>
              <a:t>פירוט היתרות בעו"ש، חסכונות ותיקי ניירות ערך، הלוואות וערבויות.</a:t>
            </a:r>
            <a:endParaRPr lang="he-IL" b="0" i="0">
              <a:solidFill>
                <a:srgbClr val="363A46"/>
              </a:solidFill>
              <a:effectLst/>
              <a:latin typeface="Heebo" pitchFamily="2" charset="-79"/>
              <a:cs typeface="Heebo" pitchFamily="2" charset="-79"/>
            </a:endParaRP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b="0" i="0">
                <a:solidFill>
                  <a:srgbClr val="363A46"/>
                </a:solidFill>
                <a:effectLst/>
                <a:latin typeface="Heebo" pitchFamily="2" charset="-79"/>
                <a:cs typeface="Heebo" pitchFamily="2" charset="-79"/>
              </a:rPr>
              <a:t>הסבירו שב</a:t>
            </a:r>
            <a:r>
              <a:rPr lang="he-IL" sz="1800">
                <a:effectLst/>
                <a:latin typeface="Calibri" panose="020F0502020204030204" pitchFamily="34" charset="0"/>
                <a:ea typeface="Calibri" panose="020F0502020204030204" pitchFamily="34" charset="0"/>
                <a:cs typeface="Arial" panose="020B0604020202020204" pitchFamily="34" charset="0"/>
              </a:rPr>
              <a:t>חלק זה מוצגים הנכסים וההתחייבויות، וביניהם: </a:t>
            </a:r>
            <a:r>
              <a:rPr lang="he-IL" sz="1800" u="sng">
                <a:effectLst/>
                <a:latin typeface="Calibri" panose="020F0502020204030204" pitchFamily="34" charset="0"/>
                <a:ea typeface="Calibri" panose="020F0502020204030204" pitchFamily="34" charset="0"/>
                <a:cs typeface="Arial" panose="020B0604020202020204" pitchFamily="34" charset="0"/>
              </a:rPr>
              <a:t>בנכסים</a:t>
            </a:r>
            <a:r>
              <a:rPr lang="he-IL" sz="1800">
                <a:effectLst/>
                <a:latin typeface="Calibri" panose="020F0502020204030204" pitchFamily="34" charset="0"/>
                <a:ea typeface="Calibri" panose="020F0502020204030204" pitchFamily="34" charset="0"/>
                <a:cs typeface="Arial" panose="020B0604020202020204" pitchFamily="34" charset="0"/>
              </a:rPr>
              <a:t> - יתרות עו"ש، פיקדנות، תוכניות חיסכון، ניירות ערך. </a:t>
            </a:r>
            <a:r>
              <a:rPr lang="he-IL" sz="1800" u="sng">
                <a:effectLst/>
                <a:latin typeface="Calibri" panose="020F0502020204030204" pitchFamily="34" charset="0"/>
                <a:ea typeface="Calibri" panose="020F0502020204030204" pitchFamily="34" charset="0"/>
                <a:cs typeface="Arial" panose="020B0604020202020204" pitchFamily="34" charset="0"/>
              </a:rPr>
              <a:t>בהתחייבויות</a:t>
            </a:r>
            <a:r>
              <a:rPr lang="he-IL" sz="1800">
                <a:effectLst/>
                <a:latin typeface="Calibri" panose="020F0502020204030204" pitchFamily="34" charset="0"/>
                <a:ea typeface="Calibri" panose="020F0502020204030204" pitchFamily="34" charset="0"/>
                <a:cs typeface="Arial" panose="020B0604020202020204" pitchFamily="34" charset="0"/>
              </a:rPr>
              <a:t> – הלוואות، מסגרות אשראי، ערבויות וכרטיסי אשראי.</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he-IL" b="0" i="0">
              <a:solidFill>
                <a:srgbClr val="363A46"/>
              </a:solidFill>
              <a:effectLst/>
              <a:latin typeface="Heebo" pitchFamily="2" charset="-79"/>
              <a:cs typeface="Heebo" pitchFamily="2" charset="-79"/>
            </a:endParaRP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ct val="0"/>
              </a:spcBef>
              <a:spcAft>
                <a:spcPct val="0"/>
              </a:spcAft>
              <a:buClrTx/>
              <a:buSzTx/>
              <a:buFontTx/>
              <a:buNone/>
              <a:defRPr/>
            </a:pPr>
            <a:fld id="{4E6C7994-BCEB-4DDD-8FB9-19910FF3E373}"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ct val="0"/>
                </a:spcBef>
                <a:spcAft>
                  <a:spcPct val="0"/>
                </a:spcAft>
                <a:buClrTx/>
                <a:buSzTx/>
                <a:buFontTx/>
                <a:buNone/>
                <a:defRPr/>
              </a:pPr>
              <a:t>18</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99053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b="0" i="0">
                <a:solidFill>
                  <a:srgbClr val="363A46"/>
                </a:solidFill>
                <a:effectLst/>
                <a:latin typeface="Heebo" pitchFamily="2" charset="-79"/>
                <a:cs typeface="Heebo" pitchFamily="2" charset="-79"/>
              </a:rPr>
              <a:t>הסבירו מה כולל חלק ג' כמוצג בשקף. </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b="0" i="0">
                <a:solidFill>
                  <a:srgbClr val="363A46"/>
                </a:solidFill>
                <a:effectLst/>
                <a:latin typeface="Heebo" pitchFamily="2" charset="-79"/>
                <a:cs typeface="Heebo" pitchFamily="2" charset="-79"/>
              </a:rPr>
              <a:t>הסבירו שב</a:t>
            </a:r>
            <a:r>
              <a:rPr lang="he-IL" sz="1800">
                <a:effectLst/>
                <a:latin typeface="Calibri" panose="020F0502020204030204" pitchFamily="34" charset="0"/>
                <a:ea typeface="Calibri" panose="020F0502020204030204" pitchFamily="34" charset="0"/>
                <a:cs typeface="Arial" panose="020B0604020202020204" pitchFamily="34" charset="0"/>
              </a:rPr>
              <a:t>חלק זה מוצגים נתונים על הפעילות בחשבון בשנה הקודמת למשל שיעורי ריבית שנתית ממוצעת בחלוקה לסוגי התחייבויות، סך הכנסות، הוצאות בראייה חודשית וכסיכום שנתי، פירוט פיקדונות، חסכונות، אשראי ועוד.</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he-IL" b="0" i="0">
              <a:solidFill>
                <a:srgbClr val="363A46"/>
              </a:solidFill>
              <a:effectLst/>
              <a:latin typeface="Heebo" pitchFamily="2" charset="-79"/>
              <a:cs typeface="Heebo" pitchFamily="2" charset="-79"/>
            </a:endParaRP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ct val="0"/>
              </a:spcBef>
              <a:spcAft>
                <a:spcPct val="0"/>
              </a:spcAft>
              <a:buClrTx/>
              <a:buSzTx/>
              <a:buFontTx/>
              <a:buNone/>
              <a:defRPr/>
            </a:pPr>
            <a:fld id="{4E6C7994-BCEB-4DDD-8FB9-19910FF3E373}"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ct val="0"/>
                </a:spcBef>
                <a:spcAft>
                  <a:spcPct val="0"/>
                </a:spcAft>
                <a:buClrTx/>
                <a:buSzTx/>
                <a:buFontTx/>
                <a:buNone/>
                <a:defRPr/>
              </a:pPr>
              <a:t>19</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890755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קראו את מטרות ההרצאה, כפי שמופיעות בשקף.</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הסבירו: הפיקוח על הבנקים בבנק ישראל בשיתוף המערכת הבנקאית ואיגוד הבנקים,</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he-IL" sz="1200" b="0" i="0" u="none" strike="noStrike" kern="1200" cap="none" spc="0" normalizeH="0" baseline="0" noProof="0" dirty="0">
                <a:ln>
                  <a:noFill/>
                </a:ln>
                <a:solidFill>
                  <a:prstClr val="black"/>
                </a:solidFill>
                <a:effectLst/>
                <a:uLnTx/>
                <a:uFillTx/>
                <a:latin typeface="+mn-lt"/>
                <a:ea typeface="+mn-ea"/>
                <a:cs typeface="+mn-cs"/>
              </a:rPr>
              <a:t>מובילים מהלך </a:t>
            </a:r>
            <a:r>
              <a:rPr kumimoji="0" lang="he-IL"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להעצמת המודעות הפיננסית בחברה הערבית, שמטרתו לצמצם פערי מידע ולהקנות</a:t>
            </a:r>
            <a:r>
              <a:rPr kumimoji="0" lang="he-IL" sz="1200" b="0" i="0" u="none" strike="noStrike" kern="1200" cap="none" spc="0" normalizeH="0" baseline="0" noProof="0" dirty="0">
                <a:ln>
                  <a:noFill/>
                </a:ln>
                <a:solidFill>
                  <a:prstClr val="black"/>
                </a:solidFill>
                <a:effectLst/>
                <a:uLnTx/>
                <a:uFillTx/>
                <a:latin typeface="+mn-lt"/>
                <a:ea typeface="+mn-ea"/>
                <a:cs typeface="+mn-cs"/>
              </a:rPr>
              <a:t> מיומנויות פיננסיות </a:t>
            </a: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על מנת ליצור שינוי מיטבי בהתנהלות הפיננסית.</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ציינו כי המהלך כולל הרצאות אחידות ברשויות המקומיות והמועצות האזוריות בכל הארץ, כמו ההרצאה שיעברו</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he-IL" sz="1200" b="0" i="0" u="none" strike="noStrike" kern="1200" cap="none" spc="0" normalizeH="0" baseline="0" noProof="0" dirty="0">
                <a:ln>
                  <a:noFill/>
                </a:ln>
                <a:solidFill>
                  <a:prstClr val="black"/>
                </a:solidFill>
                <a:effectLst/>
                <a:uLnTx/>
                <a:uFillTx/>
                <a:latin typeface="+mn-lt"/>
                <a:ea typeface="+mn-ea"/>
                <a:cs typeface="+mn-cs"/>
              </a:rPr>
              <a:t>כעת,</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he-IL" sz="1200" b="0" i="0" u="none" strike="noStrike" kern="1200" cap="none" spc="0" normalizeH="0" baseline="0" noProof="0" dirty="0">
                <a:ln>
                  <a:noFill/>
                </a:ln>
                <a:solidFill>
                  <a:prstClr val="black"/>
                </a:solidFill>
                <a:effectLst/>
                <a:uLnTx/>
                <a:uFillTx/>
                <a:latin typeface="+mn-lt"/>
                <a:ea typeface="+mn-ea"/>
                <a:cs typeface="+mn-cs"/>
              </a:rPr>
              <a:t>ו</a:t>
            </a:r>
            <a:r>
              <a:rPr kumimoji="0" lang="he-IL" sz="1200" b="1" i="0" u="none" strike="noStrike" kern="1200" cap="none" spc="0" normalizeH="0" baseline="0" noProof="0" dirty="0">
                <a:ln>
                  <a:noFill/>
                </a:ln>
                <a:solidFill>
                  <a:prstClr val="black"/>
                </a:solidFill>
                <a:effectLst/>
                <a:uLnTx/>
                <a:uFillTx/>
                <a:latin typeface="+mn-lt"/>
                <a:ea typeface="+mn-ea"/>
                <a:cs typeface="+mn-cs"/>
              </a:rPr>
              <a:t>לאחר מכן ניתן יהיה לקבל הדרכות אישיות בסניפי הבנקים בהם מתנהל חשבונם</a:t>
            </a:r>
            <a:r>
              <a:rPr kumimoji="0" lang="he-IL" sz="1200" b="0" i="0" u="none" strike="noStrike" kern="1200" cap="none" spc="0" normalizeH="0" baseline="0" noProof="0" dirty="0">
                <a:ln>
                  <a:noFill/>
                </a:ln>
                <a:solidFill>
                  <a:prstClr val="black"/>
                </a:solidFill>
                <a:effectLst/>
                <a:uLnTx/>
                <a:uFillTx/>
                <a:latin typeface="+mn-lt"/>
                <a:ea typeface="+mn-ea"/>
                <a:cs typeface="+mn-cs"/>
              </a:rPr>
              <a:t>. במסגרת ההרצאות יקבלו המשתתפים טיפים וכלים פשוטים בכדי להעלות את המודעות הפיננסית ולהתנהל בצורה פיננסית נכונה. </a:t>
            </a:r>
          </a:p>
          <a:p>
            <a:endParaRPr lang="he-IL" dirty="0"/>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2</a:t>
            </a:fld>
            <a:endParaRPr lang="he-IL"/>
          </a:p>
        </p:txBody>
      </p:sp>
    </p:spTree>
    <p:extLst>
      <p:ext uri="{BB962C8B-B14F-4D97-AF65-F5344CB8AC3E}">
        <p14:creationId xmlns:p14="http://schemas.microsoft.com/office/powerpoint/2010/main" val="4218040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b="0" i="0">
                <a:solidFill>
                  <a:srgbClr val="363A46"/>
                </a:solidFill>
                <a:effectLst/>
                <a:latin typeface="Heebo" pitchFamily="2" charset="-79"/>
                <a:cs typeface="Heebo" pitchFamily="2" charset="-79"/>
              </a:rPr>
              <a:t>הסבירו שבחלק זה של ת"ז מוצג גם פירוט העמלות שאנו משלמים. </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b="0" i="0">
                <a:solidFill>
                  <a:srgbClr val="363A46"/>
                </a:solidFill>
                <a:effectLst/>
                <a:latin typeface="Heebo" pitchFamily="2" charset="-79"/>
                <a:cs typeface="Heebo" pitchFamily="2" charset="-79"/>
              </a:rPr>
              <a:t>הדגישו ש</a:t>
            </a:r>
            <a:r>
              <a:rPr lang="he-IL" b="1" i="0">
                <a:solidFill>
                  <a:srgbClr val="363A46"/>
                </a:solidFill>
                <a:effectLst/>
                <a:latin typeface="Heebo" pitchFamily="2" charset="-79"/>
                <a:cs typeface="Heebo" pitchFamily="2" charset="-79"/>
              </a:rPr>
              <a:t>עמלות</a:t>
            </a:r>
            <a:r>
              <a:rPr lang="he-IL" b="0" i="0">
                <a:solidFill>
                  <a:srgbClr val="363A46"/>
                </a:solidFill>
                <a:effectLst/>
                <a:latin typeface="Heebo" pitchFamily="2" charset="-79"/>
                <a:cs typeface="Heebo" pitchFamily="2" charset="-79"/>
              </a:rPr>
              <a:t> הן אחת הסיבות העיקריות לחוסר שביעות הרצון של לקוחות. ת"ז הבנקאית מאפשרת לקבל מידע מפורט וברור על העמלות، ולקבל החלטה מושכלת ואפשרויות לפעולה: האם ניתן להפחית את העמלות? אם אי אפשר להפחית – האם כדאי לעבור לבנק מתחרה ולשלם עמלות נמוכות יותר?</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ct val="0"/>
              </a:spcBef>
              <a:spcAft>
                <a:spcPct val="0"/>
              </a:spcAft>
              <a:buClrTx/>
              <a:buSzTx/>
              <a:buFontTx/>
              <a:buNone/>
              <a:defRPr/>
            </a:pPr>
            <a:fld id="{4E6C7994-BCEB-4DDD-8FB9-19910FF3E373}"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ct val="0"/>
                </a:spcBef>
                <a:spcAft>
                  <a:spcPct val="0"/>
                </a:spcAft>
                <a:buClrTx/>
                <a:buSzTx/>
                <a:buFontTx/>
                <a:buNone/>
                <a:defRPr/>
              </a:pPr>
              <a:t>20</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24312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b="0" i="0" dirty="0">
                <a:solidFill>
                  <a:srgbClr val="363A46"/>
                </a:solidFill>
                <a:effectLst/>
                <a:latin typeface="Heebo" pitchFamily="2" charset="-79"/>
                <a:cs typeface="Heebo" pitchFamily="2" charset="-79"/>
              </a:rPr>
              <a:t>ציינו שעוד רגע נראה שבדיקת הנתונים בתעודת הזהות הבנקאית מאפשרת، בין היתר، לבדוק אם אנחנו، כלקוחות، </a:t>
            </a:r>
            <a:r>
              <a:rPr lang="he-IL" b="0" i="0" dirty="0" err="1">
                <a:solidFill>
                  <a:srgbClr val="363A46"/>
                </a:solidFill>
                <a:effectLst/>
                <a:latin typeface="Heebo" pitchFamily="2" charset="-79"/>
                <a:cs typeface="Heebo" pitchFamily="2" charset="-79"/>
              </a:rPr>
              <a:t>משוייכים</a:t>
            </a:r>
            <a:r>
              <a:rPr lang="he-IL" b="0" i="0" dirty="0">
                <a:solidFill>
                  <a:srgbClr val="363A46"/>
                </a:solidFill>
                <a:effectLst/>
                <a:latin typeface="Heebo" pitchFamily="2" charset="-79"/>
                <a:cs typeface="Heebo" pitchFamily="2" charset="-79"/>
              </a:rPr>
              <a:t> למסלול העמלות המתאים، ואם לא – להצטרף אליו. לפיכך נציג כאן בקצרה מידע על שירות מסלולי העמלות.</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b="0" i="0" dirty="0">
                <a:solidFill>
                  <a:srgbClr val="363A46"/>
                </a:solidFill>
                <a:effectLst/>
                <a:latin typeface="Heebo" pitchFamily="2" charset="-79"/>
                <a:cs typeface="Heebo" pitchFamily="2" charset="-79"/>
              </a:rPr>
              <a:t>ציינו ש</a:t>
            </a:r>
            <a:r>
              <a:rPr lang="he-IL" dirty="0"/>
              <a:t>זהו שירות שיזם הפיקוח על הבנקים، והוא מאפשר לכם לשלם תשלום חודשי קבוע על פעולות המוגדרות כשירותים הבסיסיים הכרוכים בניהול חשבון </a:t>
            </a:r>
            <a:r>
              <a:rPr lang="he-IL" dirty="0" err="1"/>
              <a:t>העו"ש</a:t>
            </a:r>
            <a:r>
              <a:rPr lang="he-IL" dirty="0"/>
              <a:t>، ולהוזיל את עלויות ניהול החשבון.</a:t>
            </a:r>
            <a:endParaRPr lang="he-IL" b="0" i="0" dirty="0">
              <a:solidFill>
                <a:srgbClr val="363A46"/>
              </a:solidFill>
              <a:effectLst/>
              <a:latin typeface="Heebo" pitchFamily="2" charset="-79"/>
              <a:cs typeface="Heebo" pitchFamily="2" charset="-79"/>
            </a:endParaRP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b="0" i="0" dirty="0">
                <a:solidFill>
                  <a:srgbClr val="363A46"/>
                </a:solidFill>
                <a:effectLst/>
                <a:latin typeface="Heebo" pitchFamily="2" charset="-79"/>
                <a:cs typeface="Heebo" pitchFamily="2" charset="-79"/>
              </a:rPr>
              <a:t>הסבירו שיש 2 מסלולי עמלות. </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b="0" i="0" dirty="0">
                <a:solidFill>
                  <a:srgbClr val="363A46"/>
                </a:solidFill>
                <a:effectLst/>
                <a:latin typeface="Heebo" pitchFamily="2" charset="-79"/>
                <a:cs typeface="Heebo" pitchFamily="2" charset="-79"/>
              </a:rPr>
              <a:t>תנו דוגמאות ל:</a:t>
            </a:r>
          </a:p>
          <a:p>
            <a:pPr marL="628650" marR="0" lvl="1"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b="0" i="0" dirty="0">
                <a:solidFill>
                  <a:srgbClr val="363A46"/>
                </a:solidFill>
                <a:effectLst/>
                <a:latin typeface="Heebo" pitchFamily="2" charset="-79"/>
                <a:cs typeface="Heebo" pitchFamily="2" charset="-79"/>
              </a:rPr>
              <a:t>פעולות בערוץ ישיר:</a:t>
            </a:r>
            <a:r>
              <a:rPr lang="he-IL" dirty="0"/>
              <a:t> פעולות שנעשות במכשיר האוטומטי، אתר האינטרנט، או האפליקציה למשל הפקדת מזומן במכשיר אוטומטי، העברה או הפקדה לחשבון אחר ועוד. </a:t>
            </a:r>
          </a:p>
          <a:p>
            <a:pPr marL="628650" marR="0" lvl="1"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dirty="0"/>
              <a:t>פעולות פקיד: למשל הפקדת/משיכת מזומן، הפקה ומסירת תדפיס לבקשת לקוח، העברה או הפקדה לחשבון אחר، פדיון שיק ועוד.</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dirty="0"/>
              <a:t>הדגישו שבמסלול המורחב המחיר לחודש אינו מפוקח והעלות משתנה בין בנק לבנק.  </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b="0" i="0" dirty="0">
                <a:solidFill>
                  <a:srgbClr val="363A46"/>
                </a:solidFill>
                <a:effectLst/>
                <a:latin typeface="Heebo" pitchFamily="2" charset="-79"/>
                <a:cs typeface="Heebo" pitchFamily="2" charset="-79"/>
              </a:rPr>
              <a:t>ציינו שכדאי לבצע </a:t>
            </a:r>
            <a:r>
              <a:rPr lang="he-IL" dirty="0"/>
              <a:t>סקר שוק בין הבנקים השונים כדי להשוות את תעריפי העמלות. </a:t>
            </a:r>
            <a:endParaRPr lang="he-IL" b="0" i="0" dirty="0">
              <a:solidFill>
                <a:srgbClr val="363A46"/>
              </a:solidFill>
              <a:effectLst/>
              <a:latin typeface="Heebo" pitchFamily="2" charset="-79"/>
              <a:cs typeface="Heebo" pitchFamily="2" charset="-79"/>
            </a:endParaRP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ct val="0"/>
              </a:spcBef>
              <a:spcAft>
                <a:spcPct val="0"/>
              </a:spcAft>
              <a:buClrTx/>
              <a:buSzTx/>
              <a:buFontTx/>
              <a:buNone/>
              <a:defRPr/>
            </a:pPr>
            <a:fld id="{4E6C7994-BCEB-4DDD-8FB9-19910FF3E373}"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ct val="0"/>
                </a:spcBef>
                <a:spcAft>
                  <a:spcPct val="0"/>
                </a:spcAft>
                <a:buClrTx/>
                <a:buSzTx/>
                <a:buFontTx/>
                <a:buNone/>
                <a:defRPr/>
              </a:pPr>
              <a:t>21</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086707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b="0" i="0" dirty="0">
                <a:solidFill>
                  <a:srgbClr val="333333"/>
                </a:solidFill>
                <a:effectLst/>
                <a:latin typeface="arial" panose="020B0604020202020204" pitchFamily="34" charset="0"/>
                <a:cs typeface="david" panose="020E0502060401010101" pitchFamily="34" charset="-79"/>
              </a:rPr>
              <a:t> </a:t>
            </a:r>
            <a:r>
              <a:rPr kumimoji="0" lang="he-IL" sz="1200" b="0" i="0" u="none" strike="noStrike" kern="1200" cap="none" spc="0" normalizeH="0" baseline="0" noProof="0" dirty="0">
                <a:ln>
                  <a:noFill/>
                </a:ln>
                <a:solidFill>
                  <a:srgbClr val="363A46"/>
                </a:solidFill>
                <a:effectLst/>
                <a:uLnTx/>
                <a:uFillTx/>
                <a:latin typeface="Heebo" pitchFamily="2" charset="-79"/>
                <a:ea typeface="+mn-ea"/>
                <a:cs typeface="Heebo" pitchFamily="2" charset="-79"/>
              </a:rPr>
              <a:t>הציגו את הדוגמה המסבירה למה כדאי להצטרף לשירות.</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srgbClr val="363A46"/>
                </a:solidFill>
                <a:effectLst/>
                <a:uLnTx/>
                <a:uFillTx/>
                <a:latin typeface="Heebo" pitchFamily="2" charset="-79"/>
                <a:ea typeface="+mn-ea"/>
                <a:cs typeface="Heebo" pitchFamily="2" charset="-79"/>
              </a:rPr>
              <a:t>ציינו שניתן להצטרף לשירות באמצעות אחת משלוש האפשרויות הרשומות.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srgbClr val="363A46"/>
                </a:solidFill>
                <a:effectLst/>
                <a:uLnTx/>
                <a:uFillTx/>
                <a:latin typeface="Heebo" pitchFamily="2" charset="-79"/>
                <a:ea typeface="+mn-ea"/>
                <a:cs typeface="Heebo" pitchFamily="2" charset="-79"/>
              </a:rPr>
              <a:t>ציינו שבהוראת הפיקוח על הבנקים צורפו באופן יזום חשבונות של אזרחים ותיקים ואזרחים עם מוגבלויות למסלול עמלות מוזל בבנק בו הם מנהלים את חשבונם. </a:t>
            </a:r>
            <a:r>
              <a:rPr kumimoji="0" lang="he-IL" sz="1200" b="0" i="0" u="none" strike="noStrike" kern="1200" cap="none" spc="0" normalizeH="0" baseline="0" noProof="0" dirty="0">
                <a:ln>
                  <a:noFill/>
                </a:ln>
                <a:solidFill>
                  <a:srgbClr val="333333"/>
                </a:solidFill>
                <a:effectLst/>
                <a:uLnTx/>
                <a:uFillTx/>
                <a:latin typeface="arial" panose="020B0604020202020204" pitchFamily="34" charset="0"/>
                <a:ea typeface="+mn-ea"/>
                <a:cs typeface="david" panose="020E0502060401010101" pitchFamily="34" charset="-79"/>
              </a:rPr>
              <a:t>הצירוף של החשבונות נעשה על ידי הבנקים בתום הליך סריקה שבמסגרתה זוהו החשבונות שההצטרפות לשירות המסלולים הבסיסי משתלמת עבורם מבחינת החיסכון הכספי.</a:t>
            </a:r>
            <a:r>
              <a:rPr kumimoji="0" lang="he-IL" sz="1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על מנת לתמוך בבעלי עסקים קטנים הורה הפיקוח על הבנקים לצרף באופן אוטומטי את העסקים הקטנים והעוסקים המורשים למסלול העמלות הבסיסי או המורחב, המשתלם ביותר לאותו לקוח. </a:t>
            </a:r>
            <a:endParaRPr kumimoji="0" lang="he-IL" sz="12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endParaRPr>
          </a:p>
          <a:p>
            <a:pPr algn="r">
              <a:spcAft>
                <a:spcPct val="0"/>
              </a:spcAft>
            </a:pPr>
            <a:endParaRPr lang="he-IL" b="0" i="0" dirty="0">
              <a:solidFill>
                <a:srgbClr val="333333"/>
              </a:solidFill>
              <a:effectLst/>
              <a:latin typeface="arial" panose="020B0604020202020204" pitchFamily="34" charset="0"/>
            </a:endParaRP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endParaRPr lang="he-IL" b="0" i="0" dirty="0">
              <a:solidFill>
                <a:srgbClr val="363A46"/>
              </a:solidFill>
              <a:effectLst/>
              <a:latin typeface="Heebo" pitchFamily="2" charset="-79"/>
              <a:cs typeface="Heebo" pitchFamily="2" charset="-79"/>
            </a:endParaRP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endParaRPr lang="he-IL" b="0" i="0" dirty="0">
              <a:solidFill>
                <a:srgbClr val="363A46"/>
              </a:solidFill>
              <a:effectLst/>
              <a:latin typeface="Heebo" pitchFamily="2" charset="-79"/>
              <a:cs typeface="Heebo" pitchFamily="2" charset="-79"/>
            </a:endParaRP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ct val="0"/>
              </a:spcBef>
              <a:spcAft>
                <a:spcPct val="0"/>
              </a:spcAft>
              <a:buClrTx/>
              <a:buSzTx/>
              <a:buFontTx/>
              <a:buNone/>
              <a:defRPr/>
            </a:pPr>
            <a:fld id="{4E6C7994-BCEB-4DDD-8FB9-19910FF3E373}"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ct val="0"/>
                </a:spcBef>
                <a:spcAft>
                  <a:spcPct val="0"/>
                </a:spcAft>
                <a:buClrTx/>
                <a:buSzTx/>
                <a:buFontTx/>
                <a:buNone/>
                <a:defRPr/>
              </a:pPr>
              <a:t>22</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35867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הסבירו א</a:t>
            </a:r>
            <a:r>
              <a:rPr kumimoji="0" lang="he-IL" sz="1200" b="0" i="0" u="none" strike="noStrike" kern="1200" cap="none" spc="0" normalizeH="0" baseline="0" noProof="0" dirty="0">
                <a:ln>
                  <a:noFill/>
                </a:ln>
                <a:solidFill>
                  <a:srgbClr val="363A46"/>
                </a:solidFill>
                <a:effectLst/>
                <a:uLnTx/>
                <a:uFillTx/>
                <a:latin typeface="Heebo" pitchFamily="2" charset="-79"/>
                <a:ea typeface="+mn-ea"/>
                <a:cs typeface="Heebo" pitchFamily="2" charset="-79"/>
              </a:rPr>
              <a:t>יך בדיקת הנתונים שמוצגים בתעודת הזהות הבנקאית יכולה לעזור להם להתנהל טוב יותר, והקריאו את הדוגמאות כמוצג בשקף.</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srgbClr val="363A46"/>
                </a:solidFill>
                <a:effectLst/>
                <a:uLnTx/>
                <a:uFillTx/>
                <a:latin typeface="Heebo" pitchFamily="2" charset="-79"/>
                <a:ea typeface="+mn-ea"/>
                <a:cs typeface="Heebo" pitchFamily="2" charset="-79"/>
              </a:rPr>
              <a:t>לסיום, הדגישו שהדו"ח לא מסובך לקריאה וש</a:t>
            </a: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הוא מציג את הפעילות בחשבון בשפה ברורה, פשוטה וזהה בכל הבנקים.</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כעת תוכלו להנפיק את התעודה בעצמכם מאתר הבנק, או ללכת לסניף ולבקשה. גם בהדרכה הפרטנית שתהיה תוכלו לקבל את תעודת הזהות הבנקאית ולכן מומלץ מאוד שתרשמו להדרכה.</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he-IL" b="0"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ct val="0"/>
              </a:spcBef>
              <a:spcAft>
                <a:spcPct val="0"/>
              </a:spcAft>
              <a:buClrTx/>
              <a:buSzTx/>
              <a:buFontTx/>
              <a:buNone/>
              <a:defRPr/>
            </a:pPr>
            <a:fld id="{4E6C7994-BCEB-4DDD-8FB9-19910FF3E373}"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ct val="0"/>
                </a:spcBef>
                <a:spcAft>
                  <a:spcPct val="0"/>
                </a:spcAft>
                <a:buClrTx/>
                <a:buSzTx/>
                <a:buFontTx/>
                <a:buNone/>
                <a:defRPr/>
              </a:pPr>
              <a:t>23</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01657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ct val="0"/>
              </a:spcBef>
              <a:spcAft>
                <a:spcPct val="0"/>
              </a:spcAft>
              <a:buClrTx/>
              <a:buSzTx/>
              <a:buFont typeface="Arial" panose="020B0604020202020204" pitchFamily="34" charset="0"/>
              <a:buNone/>
              <a:defRPr/>
            </a:pPr>
            <a:r>
              <a:rPr lang="he-IL"/>
              <a:t>זהו שקף מעבר לקראת הנושא השלישי.</a:t>
            </a:r>
          </a:p>
          <a:p>
            <a:pPr marL="0" indent="0">
              <a:buFont typeface="Arial" panose="020B0604020202020204" pitchFamily="34" charset="0"/>
              <a:buNone/>
            </a:pPr>
            <a:endParaRPr lang="he-IL"/>
          </a:p>
          <a:p>
            <a:pPr marL="171450" indent="-171450">
              <a:buFont typeface="Arial" panose="020B0604020202020204" pitchFamily="34" charset="0"/>
              <a:buChar char="•"/>
            </a:pPr>
            <a:endParaRPr lang="he-IL"/>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ct val="0"/>
              </a:spcBef>
              <a:spcAft>
                <a:spcPct val="0"/>
              </a:spcAft>
              <a:buClrTx/>
              <a:buSzTx/>
              <a:buFontTx/>
              <a:buNone/>
              <a:defRPr/>
            </a:pPr>
            <a:fld id="{4E6C7994-BCEB-4DDD-8FB9-19910FF3E373}"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ct val="0"/>
                </a:spcBef>
                <a:spcAft>
                  <a:spcPct val="0"/>
                </a:spcAft>
                <a:buClrTx/>
                <a:buSzTx/>
                <a:buFontTx/>
                <a:buNone/>
                <a:defRPr/>
              </a:pPr>
              <a:t>24</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925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anose="020B0604020202020204" pitchFamily="34" charset="0"/>
              <a:buChar char="•"/>
            </a:pPr>
            <a:r>
              <a:rPr lang="he-IL"/>
              <a:t>ציינו שסביר להניח שכאשר נסתכל על התקציב שלנו، נגלה שרבות מההוצאות נעשות באמצעות כרטיס אשראי. הכרטיס </a:t>
            </a:r>
            <a:r>
              <a:rPr lang="he-IL" sz="1200" b="0" i="0" kern="1200">
                <a:solidFill>
                  <a:srgbClr val="363A46"/>
                </a:solidFill>
                <a:effectLst/>
                <a:latin typeface="Heebo" pitchFamily="2" charset="-79"/>
                <a:ea typeface="+mn-ea"/>
                <a:cs typeface="Heebo" pitchFamily="2" charset="-79"/>
              </a:rPr>
              <a:t>מאפשר לנו לשלם בבתי עסק، לבצע עסקאות עתידיות، הוראות קבע، קניות באינטרנט ועוד. לכן השימוש בו נפוץ מאוד ומהווה חלק חשוב בהתנהלות הפיננסית שלנו. בפרק זה נבחן איך להתנהל נכון עם כרטיסי חיוב</a:t>
            </a:r>
            <a:r>
              <a:rPr lang="he-IL"/>
              <a:t>.</a:t>
            </a:r>
            <a:r>
              <a:rPr lang="he-IL" b="0" i="0">
                <a:solidFill>
                  <a:srgbClr val="363A46"/>
                </a:solidFill>
                <a:effectLst/>
                <a:latin typeface="Heebo" pitchFamily="2" charset="-79"/>
                <a:cs typeface="Heebo" pitchFamily="2" charset="-79"/>
              </a:rPr>
              <a:t> </a:t>
            </a:r>
            <a:endParaRPr lang="he-IL"/>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25</a:t>
            </a:fld>
            <a:endParaRPr lang="he-IL"/>
          </a:p>
        </p:txBody>
      </p:sp>
    </p:spTree>
    <p:extLst>
      <p:ext uri="{BB962C8B-B14F-4D97-AF65-F5344CB8AC3E}">
        <p14:creationId xmlns:p14="http://schemas.microsoft.com/office/powerpoint/2010/main" val="546328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anose="020B0604020202020204" pitchFamily="34" charset="0"/>
              <a:buChar char="•"/>
            </a:pPr>
            <a:r>
              <a:rPr lang="he-IL" dirty="0"/>
              <a:t>אמרו: רגע לפני שנעבור לדרכים להתנהלות נכונה עם כרטיס אשראי، חשוב לציין שחלק מהאנשים חוששים/חשים לא בנוח להשתמש בכרטיס אשראי.</a:t>
            </a:r>
          </a:p>
          <a:p>
            <a:pPr marL="171450" indent="-171450">
              <a:buFont typeface="Arial" panose="020B0604020202020204" pitchFamily="34" charset="0"/>
              <a:buChar char="•"/>
            </a:pPr>
            <a:r>
              <a:rPr lang="he-IL" dirty="0"/>
              <a:t>הקריאו את הציטוט של מחמוד כמוצג בשקף.</a:t>
            </a:r>
          </a:p>
          <a:p>
            <a:pPr marL="171450" indent="-171450">
              <a:buFont typeface="Arial" panose="020B0604020202020204" pitchFamily="34" charset="0"/>
              <a:buChar char="•"/>
            </a:pPr>
            <a:r>
              <a:rPr lang="he-IL" dirty="0"/>
              <a:t>שאלו את המשתתפים מה לדעתם הבסיס לעמדה המוצגת כאן כלומר، איזו תפיסה מוטעית או חסמים עומדים בבסיס העמדה הזו. </a:t>
            </a:r>
          </a:p>
          <a:p>
            <a:pPr marL="171450" indent="-171450">
              <a:buFont typeface="Arial" panose="020B0604020202020204" pitchFamily="34" charset="0"/>
              <a:buChar char="•"/>
            </a:pPr>
            <a:r>
              <a:rPr lang="he-IL" dirty="0"/>
              <a:t>לאחר מענה הציגו כמה סיבות אפשריות לתפיסה זו:</a:t>
            </a:r>
          </a:p>
          <a:p>
            <a:pPr marL="628650" lvl="1" indent="-171450">
              <a:buFont typeface="Arial" panose="020B0604020202020204" pitchFamily="34" charset="0"/>
              <a:buChar char="•"/>
            </a:pPr>
            <a:r>
              <a:rPr lang="he-IL" sz="1800" dirty="0">
                <a:effectLst/>
                <a:latin typeface="Calibri" panose="020F0502020204030204" pitchFamily="34" charset="0"/>
                <a:ea typeface="Calibri" panose="020F0502020204030204" pitchFamily="34" charset="0"/>
                <a:cs typeface="Arial" panose="020B0604020202020204" pitchFamily="34" charset="0"/>
              </a:rPr>
              <a:t>אין שליטה מלאה בשפה העברית ולכן הניירת של חברות האשראי/בנק לא ברורה. </a:t>
            </a:r>
          </a:p>
          <a:p>
            <a:pPr marL="628650" lvl="1" indent="-171450">
              <a:buFont typeface="Arial" panose="020B0604020202020204" pitchFamily="34" charset="0"/>
              <a:buChar char="•"/>
            </a:pPr>
            <a:r>
              <a:rPr lang="he-IL" sz="1800" dirty="0">
                <a:effectLst/>
                <a:latin typeface="Calibri" panose="020F0502020204030204" pitchFamily="34" charset="0"/>
                <a:ea typeface="Calibri" panose="020F0502020204030204" pitchFamily="34" charset="0"/>
                <a:cs typeface="Arial" panose="020B0604020202020204" pitchFamily="34" charset="0"/>
              </a:rPr>
              <a:t>החנויות אצלנו מעדיפות לקבל במזומן.</a:t>
            </a:r>
          </a:p>
          <a:p>
            <a:pPr marL="628650" lvl="1" indent="-171450">
              <a:buFont typeface="Arial" panose="020B0604020202020204" pitchFamily="34" charset="0"/>
              <a:buChar char="•"/>
            </a:pPr>
            <a:r>
              <a:rPr lang="he-IL" sz="1800" dirty="0">
                <a:effectLst/>
                <a:latin typeface="Calibri" panose="020F0502020204030204" pitchFamily="34" charset="0"/>
                <a:ea typeface="Calibri" panose="020F0502020204030204" pitchFamily="34" charset="0"/>
                <a:cs typeface="Arial" panose="020B0604020202020204" pitchFamily="34" charset="0"/>
              </a:rPr>
              <a:t>חשש לאבד את הכרטיס וחשש מהתנהלות מורכבת לביטול מול חברות האשראי.</a:t>
            </a:r>
          </a:p>
          <a:p>
            <a:pPr marL="628650" lvl="1" indent="-171450">
              <a:buFont typeface="Arial" panose="020B0604020202020204" pitchFamily="34" charset="0"/>
              <a:buChar char="•"/>
            </a:pPr>
            <a:r>
              <a:rPr lang="he-IL" sz="1800" dirty="0">
                <a:effectLst/>
                <a:latin typeface="Calibri" panose="020F0502020204030204" pitchFamily="34" charset="0"/>
                <a:ea typeface="Calibri" panose="020F0502020204030204" pitchFamily="34" charset="0"/>
                <a:cs typeface="Arial" panose="020B0604020202020204" pitchFamily="34" charset="0"/>
              </a:rPr>
              <a:t>חשש לחוסר שליטה בהוצאות.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he-IL" dirty="0"/>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26</a:t>
            </a:fld>
            <a:endParaRPr lang="he-IL"/>
          </a:p>
        </p:txBody>
      </p:sp>
    </p:spTree>
    <p:extLst>
      <p:ext uri="{BB962C8B-B14F-4D97-AF65-F5344CB8AC3E}">
        <p14:creationId xmlns:p14="http://schemas.microsoft.com/office/powerpoint/2010/main" val="3614880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anose="020B0604020202020204" pitchFamily="34" charset="0"/>
              <a:buChar char="•"/>
            </a:pPr>
            <a:r>
              <a:rPr lang="he-IL"/>
              <a:t>שאלו את המשתתפים מה לדעתם היתרונות והחסרונות לשימוש בכרטיס אשראי.</a:t>
            </a:r>
          </a:p>
          <a:p>
            <a:pPr marL="171450" indent="-171450">
              <a:buFont typeface="Arial" panose="020B0604020202020204" pitchFamily="34" charset="0"/>
              <a:buChar char="•"/>
            </a:pPr>
            <a:r>
              <a:rPr lang="he-IL"/>
              <a:t>לאחר מענה על כמה משתתפים، הקליקו להצגת שקף המסכם את חסרונות השימוש במזומן ויתרונות השימוש באשראי. </a:t>
            </a:r>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27</a:t>
            </a:fld>
            <a:endParaRPr lang="he-IL"/>
          </a:p>
        </p:txBody>
      </p:sp>
    </p:spTree>
    <p:extLst>
      <p:ext uri="{BB962C8B-B14F-4D97-AF65-F5344CB8AC3E}">
        <p14:creationId xmlns:p14="http://schemas.microsoft.com/office/powerpoint/2010/main" val="3068210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כמענה לחשש שהוצג בשקף הקודם, הזכירו בקצרה מה החסרונות לשימוש במזומן והיתרונות לשימוש בכרטיס אשראי:</a:t>
            </a:r>
          </a:p>
          <a:p>
            <a:pPr marL="742950" marR="0" lvl="1" indent="-285750" algn="r" defTabSz="914400" rtl="1"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he-IL"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שימוש במזומן</a:t>
            </a: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p>
          <a:p>
            <a:pPr marL="1200150" marR="0" lvl="2" indent="-285750" algn="r" defTabSz="914400" rtl="1"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סכנה לגניבה ולבזבוז (למשל במקרה של משיכה מכספומט של כל המשכורת בבת אחת).</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1200150" marR="0" lvl="2" indent="-285750" algn="r" defTabSz="914400" rtl="1"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המזומן יכול ללכת לאיבוד, ובניגוד לכרטיס אשראי, אותו אי אפשר לבטל.</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1200150" marR="0" lvl="2" indent="-285750" algn="r" defTabSz="914400" rtl="1"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טירחה</a:t>
            </a: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(ללכת ולהוציא את הכסף מכספומט).</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1200150" marR="0" lvl="2" indent="-285750" algn="r" defTabSz="914400" rtl="1"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אם משתמשים בצ'קים – אפשר לפרוע צ'ק עד 6 חודשים קדימה וקשה לנהל מעקב (עד כדי הגעה למצב של אי כיסוי לצ'ק).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1" i="0" u="none" strike="noStrike" kern="1200" cap="none" spc="0" normalizeH="0" baseline="0" noProof="0" dirty="0">
                <a:ln>
                  <a:noFill/>
                </a:ln>
                <a:solidFill>
                  <a:prstClr val="black"/>
                </a:solidFill>
                <a:effectLst/>
                <a:uLnTx/>
                <a:uFillTx/>
                <a:latin typeface="+mn-lt"/>
                <a:ea typeface="+mn-ea"/>
                <a:cs typeface="+mn-cs"/>
              </a:rPr>
              <a:t>שימוש בכרטיס אשראי</a:t>
            </a:r>
            <a:r>
              <a:rPr kumimoji="0" lang="he-IL" sz="1200" b="0" i="0" u="none" strike="noStrike" kern="1200" cap="none" spc="0" normalizeH="0" baseline="0" noProof="0" dirty="0">
                <a:ln>
                  <a:noFill/>
                </a:ln>
                <a:solidFill>
                  <a:prstClr val="black"/>
                </a:solidFill>
                <a:effectLst/>
                <a:uLnTx/>
                <a:uFillTx/>
                <a:latin typeface="+mn-lt"/>
                <a:ea typeface="+mn-ea"/>
                <a:cs typeface="+mn-cs"/>
              </a:rPr>
              <a:t>:</a:t>
            </a:r>
          </a:p>
          <a:p>
            <a:pPr marL="1200150" marR="0" lvl="2" indent="-285750" algn="r" defTabSz="914400" rtl="1"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הרבה מהרשתות והחנויות מאפשרות שימוש בכרטיסי אשראי + מעבר לקניות אונליין שמחייב אשראי.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1200150" marR="0" lvl="2" indent="-285750" algn="r" defTabSz="914400" rtl="1"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נוחות השימוש בכרטיס, ללא צורך להחזיק בארנק הרבה מזומן.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1200150" marR="0" lvl="2" indent="-285750" algn="r" defTabSz="914400" rtl="1"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מעקב דיגיטלי נוח ומסודר אחרי פירוט ההוצאות.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1200150" marR="0" lvl="2" indent="-285750" algn="r" defTabSz="914400" rtl="1"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אפשרות לפריסת תשלומים מול חברת האשראי.</a:t>
            </a:r>
          </a:p>
          <a:p>
            <a:pPr marL="285750" marR="0" lvl="0" indent="-285750" algn="r" defTabSz="914400" rtl="1"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he-IL"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ציינו </a:t>
            </a:r>
            <a:r>
              <a:rPr kumimoji="0" lang="he-IL" sz="1800" b="0" i="0" u="none" strike="noStrike" kern="1200" cap="none" spc="0" normalizeH="0" baseline="0" noProof="0" dirty="0">
                <a:ln>
                  <a:noFill/>
                </a:ln>
                <a:solidFill>
                  <a:srgbClr val="70AD47"/>
                </a:solidFill>
                <a:effectLst/>
                <a:uLnTx/>
                <a:uFillTx/>
                <a:latin typeface="+mn-lt"/>
                <a:ea typeface="Calibri" panose="020F0502020204030204" pitchFamily="34" charset="0"/>
                <a:cs typeface="+mn-cs"/>
              </a:rPr>
              <a:t>שחלוקה לתשלומים יכולה להיות יתרון אך היא יכולה להיות חיסרון בניהול תקציב. </a:t>
            </a:r>
            <a:r>
              <a:rPr kumimoji="0" lang="he-IL" sz="1800" b="0" i="0" u="none" strike="noStrike" kern="1200" cap="none" spc="0" normalizeH="0" baseline="0" noProof="0" dirty="0">
                <a:ln>
                  <a:noFill/>
                </a:ln>
                <a:solidFill>
                  <a:srgbClr val="70AD47"/>
                </a:solidFill>
                <a:effectLst/>
                <a:uLnTx/>
                <a:uFillTx/>
                <a:latin typeface="Calibri" panose="020F0502020204030204" pitchFamily="34" charset="0"/>
                <a:ea typeface="Calibri" panose="020F0502020204030204" pitchFamily="34" charset="0"/>
                <a:cs typeface="+mn-cs"/>
              </a:rPr>
              <a:t>שחלוקה לתשלומים צריכה להיעשות עם חשיבה – לא מחלקים לתשלומים קניות מזון חודשיות בסופר מכיוון שבחודש הבא אקנה שוב מזון, יחד עם זאת אם יש לי הוצאה פתאומית של מכשיר חשמלי גדול יכול להיות שחלוקה לתשלומים תעזור לי לנהל את ההתנהלות הפיננסית שלי ולא תגרום לי לחוסר מידי של סכום גדול שאין ביכולתי להוציא כרגע (יש שאלה שמתייחסת לכך גם בהמשך פרק זה).</a:t>
            </a:r>
            <a:endParaRPr kumimoji="0" lang="he-IL"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285750" marR="0" lvl="0" indent="-285750" algn="r" defTabSz="914400" rtl="1"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he-IL"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ציינו </a:t>
            </a: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שניתן לבחור באיזה כרטיס להשתמש בהתאם לרמת השליטה בהוצאות הדרושה לנו: כרטיס אשראי (בחיוב חודשי) או בכרטיס חיוב (כ</a:t>
            </a:r>
            <a:r>
              <a:rPr kumimoji="0" lang="he-IL" sz="2800" b="0" i="0" u="none" strike="noStrike" kern="1200" cap="none" spc="0" normalizeH="0" baseline="0" noProof="0" dirty="0">
                <a:ln>
                  <a:noFill/>
                </a:ln>
                <a:solidFill>
                  <a:srgbClr val="292B2C"/>
                </a:solidFill>
                <a:effectLst/>
                <a:uLnTx/>
                <a:uFillTx/>
                <a:latin typeface="Heebo" pitchFamily="2" charset="-79"/>
                <a:ea typeface="+mn-ea"/>
                <a:cs typeface="Heebo" pitchFamily="2" charset="-79"/>
              </a:rPr>
              <a:t>רטיס שמטעינים בסכום מוגדר, וניתן לחייב בו רק עד גובה הסכום שהוטען, בדומה להתנהלות עם מזומן) או בכרטיס חיוב </a:t>
            </a:r>
            <a:r>
              <a:rPr kumimoji="0" lang="he-IL" sz="2800" b="0" i="0" u="none" strike="noStrike" kern="1200" cap="none" spc="0" normalizeH="0" baseline="0" noProof="0" dirty="0" err="1">
                <a:ln>
                  <a:noFill/>
                </a:ln>
                <a:solidFill>
                  <a:srgbClr val="292B2C"/>
                </a:solidFill>
                <a:effectLst/>
                <a:uLnTx/>
                <a:uFillTx/>
                <a:latin typeface="Heebo" pitchFamily="2" charset="-79"/>
                <a:ea typeface="+mn-ea"/>
                <a:cs typeface="Heebo" pitchFamily="2" charset="-79"/>
              </a:rPr>
              <a:t>מיידי</a:t>
            </a:r>
            <a:r>
              <a:rPr kumimoji="0" lang="he-IL" sz="2800" b="0" i="0" u="none" strike="noStrike" kern="1200" cap="none" spc="0" normalizeH="0" baseline="0" noProof="0" dirty="0">
                <a:ln>
                  <a:noFill/>
                </a:ln>
                <a:solidFill>
                  <a:srgbClr val="292B2C"/>
                </a:solidFill>
                <a:effectLst/>
                <a:uLnTx/>
                <a:uFillTx/>
                <a:latin typeface="Heebo" pitchFamily="2" charset="-79"/>
                <a:ea typeface="+mn-ea"/>
                <a:cs typeface="Heebo" pitchFamily="2" charset="-79"/>
              </a:rPr>
              <a:t> (</a:t>
            </a:r>
            <a:r>
              <a:rPr kumimoji="0" lang="he-IL" sz="4000" b="0" i="0" u="none" strike="noStrike" kern="1200" cap="none" spc="0" normalizeH="0" baseline="0" noProof="0" dirty="0">
                <a:ln>
                  <a:noFill/>
                </a:ln>
                <a:solidFill>
                  <a:srgbClr val="292B2C"/>
                </a:solidFill>
                <a:effectLst/>
                <a:uLnTx/>
                <a:uFillTx/>
                <a:latin typeface="Heebo" pitchFamily="2" charset="-79"/>
                <a:ea typeface="+mn-ea"/>
                <a:cs typeface="Heebo" pitchFamily="2" charset="-79"/>
              </a:rPr>
              <a:t>הכרטיס מחויב מיד עם השימוש, בתנאי שיש בחשבון יתרה לניצול)</a:t>
            </a:r>
            <a:r>
              <a:rPr kumimoji="0" lang="he-IL" sz="2800" b="0" i="0" u="none" strike="noStrike" kern="1200" cap="none" spc="0" normalizeH="0" baseline="0" noProof="0" dirty="0">
                <a:ln>
                  <a:noFill/>
                </a:ln>
                <a:solidFill>
                  <a:srgbClr val="292B2C"/>
                </a:solidFill>
                <a:effectLst/>
                <a:uLnTx/>
                <a:uFillTx/>
                <a:latin typeface="Heebo" pitchFamily="2" charset="-79"/>
                <a:ea typeface="+mn-ea"/>
                <a:cs typeface="Heebo" pitchFamily="2" charset="-79"/>
              </a:rPr>
              <a:t>. </a:t>
            </a:r>
          </a:p>
          <a:p>
            <a:pPr marL="285750" marR="0" lvl="0" indent="-285750" algn="r" defTabSz="914400" rtl="1"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he-IL" sz="2800" b="1" i="0" u="none" strike="noStrike" kern="1200" cap="none" spc="0" normalizeH="0" baseline="0" noProof="0" dirty="0">
                <a:ln>
                  <a:noFill/>
                </a:ln>
                <a:solidFill>
                  <a:srgbClr val="292B2C"/>
                </a:solidFill>
                <a:effectLst/>
                <a:uLnTx/>
                <a:uFillTx/>
                <a:latin typeface="Calibri" panose="020F0502020204030204" pitchFamily="34" charset="0"/>
                <a:ea typeface="Calibri" panose="020F0502020204030204" pitchFamily="34" charset="0"/>
                <a:cs typeface="Heebo" pitchFamily="2" charset="-79"/>
              </a:rPr>
              <a:t>ציינו</a:t>
            </a:r>
            <a:r>
              <a:rPr kumimoji="0" lang="he-IL" sz="2800" b="0" i="0" u="none" strike="noStrike" kern="1200" cap="none" spc="0" normalizeH="0" baseline="0" noProof="0" dirty="0">
                <a:ln>
                  <a:noFill/>
                </a:ln>
                <a:solidFill>
                  <a:srgbClr val="292B2C"/>
                </a:solidFill>
                <a:effectLst/>
                <a:uLnTx/>
                <a:uFillTx/>
                <a:latin typeface="Calibri" panose="020F0502020204030204" pitchFamily="34" charset="0"/>
                <a:ea typeface="Calibri" panose="020F0502020204030204" pitchFamily="34" charset="0"/>
                <a:cs typeface="Heebo" pitchFamily="2" charset="-79"/>
              </a:rPr>
              <a:t> שריבוי כרטיסים מקשה על המעקב, גורם לבזבוז (ריבוי מסגרות) תשלום דמי כרטיס גבוה, ישנם כרטיסי שבטעות מתייחסים אליהם ככרטיס מועדון.</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e-IL" sz="1200" b="0" i="0" u="none" strike="noStrike" kern="1200" cap="none" spc="0" normalizeH="0" baseline="0" noProof="0" dirty="0">
              <a:ln>
                <a:noFill/>
              </a:ln>
              <a:solidFill>
                <a:prstClr val="black"/>
              </a:solidFill>
              <a:effectLst/>
              <a:uLnTx/>
              <a:uFillTx/>
              <a:latin typeface="+mn-lt"/>
              <a:ea typeface="+mn-ea"/>
              <a:cs typeface="+mn-cs"/>
            </a:endParaRPr>
          </a:p>
          <a:p>
            <a:pPr marL="0" indent="0">
              <a:buFont typeface="Arial" panose="020B0604020202020204" pitchFamily="34" charset="0"/>
              <a:buNone/>
            </a:pPr>
            <a:endParaRPr lang="he-IL" dirty="0"/>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28</a:t>
            </a:fld>
            <a:endParaRPr lang="he-IL"/>
          </a:p>
        </p:txBody>
      </p:sp>
    </p:spTree>
    <p:extLst>
      <p:ext uri="{BB962C8B-B14F-4D97-AF65-F5344CB8AC3E}">
        <p14:creationId xmlns:p14="http://schemas.microsoft.com/office/powerpoint/2010/main" val="4104377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בהקשר זה, הסבירו בקצרה ששיקים, כמו כרטיסי אשראי, הם אמצעי תשלום נוסף שמהווה התחייבות משפטית.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800" b="0" i="0" u="none" strike="noStrike" kern="1200" cap="none" spc="0" normalizeH="0" baseline="0" noProof="0" dirty="0">
                <a:ln>
                  <a:noFill/>
                </a:ln>
                <a:solidFill>
                  <a:srgbClr val="70AD47"/>
                </a:solidFill>
                <a:effectLst/>
                <a:uLnTx/>
                <a:uFillTx/>
                <a:latin typeface="Calibri" panose="020F0502020204030204" pitchFamily="34" charset="0"/>
                <a:ea typeface="Calibri" panose="020F0502020204030204" pitchFamily="34" charset="0"/>
                <a:cs typeface="+mn-cs"/>
              </a:rPr>
              <a:t>ציינו שכאשר אדם נותן שיק ללא כיסוי הוא צפוי להגבלות פיננסיות על חשבונו (הכוונה לחוק </a:t>
            </a:r>
            <a:r>
              <a:rPr kumimoji="0" lang="he-IL" sz="1800" b="0" i="0" u="none" strike="noStrike" kern="1200" cap="none" spc="0" normalizeH="0" baseline="0" noProof="0" dirty="0" err="1">
                <a:ln>
                  <a:noFill/>
                </a:ln>
                <a:solidFill>
                  <a:srgbClr val="70AD47"/>
                </a:solidFill>
                <a:effectLst/>
                <a:uLnTx/>
                <a:uFillTx/>
                <a:latin typeface="Calibri" panose="020F0502020204030204" pitchFamily="34" charset="0"/>
                <a:ea typeface="Calibri" panose="020F0502020204030204" pitchFamily="34" charset="0"/>
                <a:cs typeface="+mn-cs"/>
              </a:rPr>
              <a:t>מושכי</a:t>
            </a:r>
            <a:r>
              <a:rPr kumimoji="0" lang="he-IL" sz="1800" b="0" i="0" u="none" strike="noStrike" kern="1200" cap="none" spc="0" normalizeH="0" baseline="0" noProof="0" dirty="0">
                <a:ln>
                  <a:noFill/>
                </a:ln>
                <a:solidFill>
                  <a:srgbClr val="70AD47"/>
                </a:solidFill>
                <a:effectLst/>
                <a:uLnTx/>
                <a:uFillTx/>
                <a:latin typeface="Calibri" panose="020F0502020204030204" pitchFamily="34" charset="0"/>
                <a:ea typeface="Calibri" panose="020F0502020204030204" pitchFamily="34" charset="0"/>
                <a:cs typeface="+mn-cs"/>
              </a:rPr>
              <a:t> שיקים ללא כיסוי).</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800" b="0" i="0" u="none" strike="noStrike" kern="1200" cap="none" spc="0" normalizeH="0" baseline="0" noProof="0" dirty="0">
                <a:ln>
                  <a:noFill/>
                </a:ln>
                <a:solidFill>
                  <a:srgbClr val="70AD47"/>
                </a:solidFill>
                <a:effectLst/>
                <a:uLnTx/>
                <a:uFillTx/>
                <a:latin typeface="Calibri" panose="020F0502020204030204" pitchFamily="34" charset="0"/>
                <a:ea typeface="Calibri" panose="020F0502020204030204" pitchFamily="34" charset="0"/>
                <a:cs typeface="+mn-cs"/>
              </a:rPr>
              <a:t>מתן שיק ללא יכולת פירעון עלולה לגרום להתדרדרות כלכלית ולהשפעה על דירוג האשראי ויכולתו לקבל אשראי עתידי מכל גוף פיננסי.</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800" b="0" i="0" u="none" strike="noStrike" kern="1200" cap="none" spc="0" normalizeH="0" baseline="0" noProof="0" dirty="0">
                <a:ln>
                  <a:noFill/>
                </a:ln>
                <a:solidFill>
                  <a:srgbClr val="70AD47"/>
                </a:solidFill>
                <a:effectLst/>
                <a:uLnTx/>
                <a:uFillTx/>
                <a:latin typeface="Calibri" panose="020F0502020204030204" pitchFamily="34" charset="0"/>
                <a:ea typeface="Calibri" panose="020F0502020204030204" pitchFamily="34" charset="0"/>
                <a:cs typeface="+mn-cs"/>
              </a:rPr>
              <a:t>לשיק יש מועד פירעון של עד חצי שנה מהמועד הנקוב בשיק. אדם שנותן שיק לא יודע מהו מועד החיוב המדויק. דרוש מעקב צמוד.</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171450" indent="-171450">
              <a:buFont typeface="Arial" panose="020B0604020202020204" pitchFamily="34" charset="0"/>
              <a:buChar char="•"/>
            </a:pPr>
            <a:endParaRPr lang="he-IL" dirty="0"/>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29</a:t>
            </a:fld>
            <a:endParaRPr lang="he-IL"/>
          </a:p>
        </p:txBody>
      </p:sp>
    </p:spTree>
    <p:extLst>
      <p:ext uri="{BB962C8B-B14F-4D97-AF65-F5344CB8AC3E}">
        <p14:creationId xmlns:p14="http://schemas.microsoft.com/office/powerpoint/2010/main" val="103703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anose="020B0604020202020204" pitchFamily="34" charset="0"/>
              <a:buChar char="•"/>
            </a:pPr>
            <a:r>
              <a:rPr lang="he-IL" dirty="0"/>
              <a:t>ציינו שנשוחח במפגש על 4 נושאים מרכזיים כמוצג בשקף. </a:t>
            </a:r>
          </a:p>
          <a:p>
            <a:pPr marL="0" indent="0">
              <a:buFont typeface="Arial" panose="020B0604020202020204" pitchFamily="34" charset="0"/>
              <a:buNone/>
            </a:pPr>
            <a:endParaRPr lang="he-IL" dirty="0"/>
          </a:p>
          <a:p>
            <a:pPr marL="0" marR="0" lvl="0" indent="0" algn="r" defTabSz="914400" rtl="1" eaLnBrk="1" fontAlgn="auto" latinLnBrk="0" hangingPunct="1">
              <a:lnSpc>
                <a:spcPct val="100000"/>
              </a:lnSpc>
              <a:spcBef>
                <a:spcPct val="0"/>
              </a:spcBef>
              <a:spcAft>
                <a:spcPct val="0"/>
              </a:spcAft>
              <a:buClrTx/>
              <a:buSzTx/>
              <a:buFont typeface="Arial" panose="020B0604020202020204" pitchFamily="34" charset="0"/>
              <a:buNone/>
              <a:defRPr/>
            </a:pPr>
            <a:r>
              <a:rPr lang="he-IL" dirty="0"/>
              <a:t>אופציונלי: </a:t>
            </a:r>
            <a:r>
              <a:rPr lang="he-IL" sz="1200" dirty="0">
                <a:effectLst/>
                <a:latin typeface="Calibri" panose="020F0502020204030204" pitchFamily="34" charset="0"/>
                <a:cs typeface="Arial" panose="020B0604020202020204" pitchFamily="34" charset="0"/>
              </a:rPr>
              <a:t>אם </a:t>
            </a:r>
            <a:r>
              <a:rPr lang="he-IL" sz="1200" dirty="0">
                <a:effectLst/>
                <a:latin typeface="Calibri" panose="020F0502020204030204" pitchFamily="34" charset="0"/>
                <a:ea typeface="Calibri" panose="020F0502020204030204" pitchFamily="34" charset="0"/>
                <a:cs typeface="Arial" panose="020B0604020202020204" pitchFamily="34" charset="0"/>
              </a:rPr>
              <a:t>המשתתפים כתבו על הבריסטול </a:t>
            </a:r>
            <a:r>
              <a:rPr lang="he-IL" sz="1200" b="1" dirty="0">
                <a:effectLst/>
                <a:latin typeface="Calibri" panose="020F0502020204030204" pitchFamily="34" charset="0"/>
                <a:ea typeface="Calibri" panose="020F0502020204030204" pitchFamily="34" charset="0"/>
                <a:cs typeface="Arial" panose="020B0604020202020204" pitchFamily="34" charset="0"/>
              </a:rPr>
              <a:t>מילה אחת שמתקשרת/מייצגת עבורם התנהלות פיננסית נכונה، </a:t>
            </a:r>
            <a:r>
              <a:rPr lang="he-IL" sz="1200" b="0" dirty="0">
                <a:effectLst/>
                <a:latin typeface="Calibri" panose="020F0502020204030204" pitchFamily="34" charset="0"/>
                <a:ea typeface="Calibri" panose="020F0502020204030204" pitchFamily="34" charset="0"/>
                <a:cs typeface="Arial" panose="020B0604020202020204" pitchFamily="34" charset="0"/>
              </a:rPr>
              <a:t>זה הזמן להקריא כמה</a:t>
            </a:r>
            <a:r>
              <a:rPr lang="he-IL" sz="1800" dirty="0">
                <a:effectLst/>
                <a:latin typeface="Calibri" panose="020F0502020204030204" pitchFamily="34" charset="0"/>
                <a:ea typeface="Calibri" panose="020F0502020204030204" pitchFamily="34" charset="0"/>
                <a:cs typeface="Arial" panose="020B0604020202020204" pitchFamily="34" charset="0"/>
              </a:rPr>
              <a:t> מהמילים שכתבו המשתתפים ולתת אפשרות למי שרוצה להסביר למה כתב את זה.</a:t>
            </a:r>
          </a:p>
          <a:p>
            <a:pPr marL="0" marR="0" lvl="0" indent="0" algn="r" defTabSz="914400" rtl="1" eaLnBrk="1" fontAlgn="auto" latinLnBrk="0" hangingPunct="1">
              <a:lnSpc>
                <a:spcPct val="100000"/>
              </a:lnSpc>
              <a:spcBef>
                <a:spcPct val="0"/>
              </a:spcBef>
              <a:spcAft>
                <a:spcPct val="0"/>
              </a:spcAft>
              <a:buClrTx/>
              <a:buSzTx/>
              <a:buFont typeface="Arial" panose="020B0604020202020204" pitchFamily="34" charset="0"/>
              <a:buNone/>
              <a:defRPr/>
            </a:pPr>
            <a:r>
              <a:rPr lang="he-IL" sz="1800" dirty="0">
                <a:effectLst/>
                <a:latin typeface="Calibri" panose="020F0502020204030204" pitchFamily="34" charset="0"/>
                <a:ea typeface="Calibri" panose="020F0502020204030204" pitchFamily="34" charset="0"/>
                <a:cs typeface="Arial" panose="020B0604020202020204" pitchFamily="34" charset="0"/>
              </a:rPr>
              <a:t>אם יש מילים שחוזרות על עצמן، ניתן לסכם את המגמה הכללית שעולה מהתשובות למשל "אני רואה שחזרה פה כמה פעמים המילה </a:t>
            </a:r>
            <a:r>
              <a:rPr lang="he-IL" sz="1800" b="1" dirty="0">
                <a:effectLst/>
                <a:latin typeface="Calibri" panose="020F0502020204030204" pitchFamily="34" charset="0"/>
                <a:ea typeface="Calibri" panose="020F0502020204030204" pitchFamily="34" charset="0"/>
                <a:cs typeface="Arial" panose="020B0604020202020204" pitchFamily="34" charset="0"/>
              </a:rPr>
              <a:t>תקציב. </a:t>
            </a:r>
            <a:r>
              <a:rPr lang="he-IL" sz="1800" dirty="0">
                <a:effectLst/>
                <a:latin typeface="Calibri" panose="020F0502020204030204" pitchFamily="34" charset="0"/>
                <a:ea typeface="Calibri" panose="020F0502020204030204" pitchFamily="34" charset="0"/>
                <a:cs typeface="Arial" panose="020B0604020202020204" pitchFamily="34" charset="0"/>
              </a:rPr>
              <a:t>במפגש אנחנו נשוחח ונתייחס לדברים שהעליתם כאן וניתן לכם טיפים להתנהלות נכונה".</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he-IL" dirty="0"/>
          </a:p>
          <a:p>
            <a:pPr marL="171450" indent="-171450">
              <a:buFont typeface="Arial" panose="020B0604020202020204" pitchFamily="34" charset="0"/>
              <a:buChar char="•"/>
            </a:pPr>
            <a:endParaRPr lang="he-IL" dirty="0"/>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3</a:t>
            </a:fld>
            <a:endParaRPr lang="he-IL"/>
          </a:p>
        </p:txBody>
      </p:sp>
    </p:spTree>
    <p:extLst>
      <p:ext uri="{BB962C8B-B14F-4D97-AF65-F5344CB8AC3E}">
        <p14:creationId xmlns:p14="http://schemas.microsoft.com/office/powerpoint/2010/main" val="3955676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a:t>הציגו את ההבדל בין כרטיס אשראי לדביט כמוצג בשקף והסבירו שהדביט הינו כרטיס המיועד לתשלום ורכישת מוצרים، אשר מחייב את חשבון הבנק של הלקוח בסכום העסקה באופן מיידי، זאת בניגוד לכרטיס חיוב נדחה (כרטיס אשראי) בו החיובים מתבצעים אחת לחודש.</a:t>
            </a:r>
          </a:p>
          <a:p>
            <a:pPr marL="171450" indent="-171450">
              <a:buFont typeface="Arial" panose="020B0604020202020204" pitchFamily="34" charset="0"/>
              <a:buChar char="•"/>
            </a:pPr>
            <a:endParaRPr lang="he-IL"/>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30</a:t>
            </a:fld>
            <a:endParaRPr lang="he-IL"/>
          </a:p>
        </p:txBody>
      </p:sp>
    </p:spTree>
    <p:extLst>
      <p:ext uri="{BB962C8B-B14F-4D97-AF65-F5344CB8AC3E}">
        <p14:creationId xmlns:p14="http://schemas.microsoft.com/office/powerpoint/2010/main" val="1961513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200" dirty="0">
                <a:solidFill>
                  <a:schemeClr val="bg2">
                    <a:lumMod val="10000"/>
                  </a:schemeClr>
                </a:solidFill>
                <a:latin typeface="Calibri" panose="020F0502020204030204" pitchFamily="34" charset="0"/>
                <a:cs typeface="Calibri" panose="020F0502020204030204" pitchFamily="34" charset="0"/>
              </a:rPr>
              <a:t>.</a:t>
            </a:r>
            <a:r>
              <a:rPr kumimoji="0" lang="he-IL" sz="1200" b="0" i="0" u="none" strike="noStrike" kern="1200" cap="none" spc="0" normalizeH="0" baseline="0" noProof="0" dirty="0">
                <a:ln>
                  <a:noFill/>
                </a:ln>
                <a:solidFill>
                  <a:prstClr val="black"/>
                </a:solidFill>
                <a:effectLst/>
                <a:uLnTx/>
                <a:uFillTx/>
                <a:latin typeface="+mn-lt"/>
                <a:ea typeface="+mn-ea"/>
                <a:cs typeface="+mn-cs"/>
              </a:rPr>
              <a:t> ציינו שהדביט הנו תחליף משודרג למזומן עם היתרונות של כרטיס אשראי: </a:t>
            </a:r>
            <a:r>
              <a:rPr kumimoji="0" lang="he-IL" sz="12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(אפשרות לבצע עסקאות באינטרנט ובטלפון תוך מתן הגנה ללקוח מפני שימוש לרעה).</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הציגו את היתרונות כמוצג בשקף.</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הבנק לא חייב לתת כרטיס אשראי נדחה. הבנק </a:t>
            </a:r>
            <a:r>
              <a:rPr kumimoji="0" lang="he-IL" sz="1200" b="0" i="0" u="none" strike="noStrike" kern="1200" cap="none" spc="0" normalizeH="0" baseline="0" noProof="0" dirty="0" err="1">
                <a:ln>
                  <a:noFill/>
                </a:ln>
                <a:solidFill>
                  <a:prstClr val="black"/>
                </a:solidFill>
                <a:effectLst/>
                <a:uLnTx/>
                <a:uFillTx/>
                <a:latin typeface="+mn-lt"/>
                <a:ea typeface="+mn-ea"/>
                <a:cs typeface="+mn-cs"/>
              </a:rPr>
              <a:t>מחוייב</a:t>
            </a:r>
            <a:r>
              <a:rPr kumimoji="0" lang="he-IL" sz="1200" b="0" i="0" u="none" strike="noStrike" kern="1200" cap="none" spc="0" normalizeH="0" baseline="0" noProof="0" dirty="0">
                <a:ln>
                  <a:noFill/>
                </a:ln>
                <a:solidFill>
                  <a:prstClr val="black"/>
                </a:solidFill>
                <a:effectLst/>
                <a:uLnTx/>
                <a:uFillTx/>
                <a:latin typeface="+mn-lt"/>
                <a:ea typeface="+mn-ea"/>
                <a:cs typeface="+mn-cs"/>
              </a:rPr>
              <a:t> לתת כרטיס דביט (למעט מקרים חריגים) אתם כלקוחות יכולים לדרוש אותו.</a:t>
            </a:r>
          </a:p>
          <a:p>
            <a:pPr marL="0" indent="0" algn="r">
              <a:buFont typeface="Arial" panose="020B0604020202020204" pitchFamily="34" charset="0"/>
              <a:buNone/>
            </a:pPr>
            <a:endParaRPr lang="he-IL" sz="1200" dirty="0">
              <a:solidFill>
                <a:schemeClr val="bg2">
                  <a:lumMod val="10000"/>
                </a:schemeClr>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he-IL" dirty="0"/>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31</a:t>
            </a:fld>
            <a:endParaRPr lang="he-IL"/>
          </a:p>
        </p:txBody>
      </p:sp>
    </p:spTree>
    <p:extLst>
      <p:ext uri="{BB962C8B-B14F-4D97-AF65-F5344CB8AC3E}">
        <p14:creationId xmlns:p14="http://schemas.microsoft.com/office/powerpoint/2010/main" val="38665655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sz="1200">
                <a:solidFill>
                  <a:schemeClr val="bg2">
                    <a:lumMod val="10000"/>
                  </a:schemeClr>
                </a:solidFill>
                <a:latin typeface="Calibri" panose="020F0502020204030204" pitchFamily="34" charset="0"/>
                <a:cs typeface="Calibri" panose="020F0502020204030204" pitchFamily="34" charset="0"/>
              </a:rPr>
              <a:t>ציינו שאחד המושגים המרכזיים עליהם יש לתת את הדעת בהתנהלות עם כרטיס אשראי، הוא "מסגרת". </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sz="1200">
                <a:solidFill>
                  <a:schemeClr val="bg2">
                    <a:lumMod val="10000"/>
                  </a:schemeClr>
                </a:solidFill>
                <a:latin typeface="Calibri" panose="020F0502020204030204" pitchFamily="34" charset="0"/>
                <a:cs typeface="Calibri" panose="020F0502020204030204" pitchFamily="34" charset="0"/>
              </a:rPr>
              <a:t>הסבירו שלעיתים יש בלבול בין המושג "מסגרת כרטיס אשראי" למושג "מסגרת אשראי בבנק" (הידועה גם כמסגרת עו"ש). שאלו את המשתתפים מהי מסגרת כרטיס אשראי (בקשו שכל מי שחושב שתשובה א' נכונה – שיצביע، וכך גם לגבי תשובה ב').</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sz="1200">
                <a:solidFill>
                  <a:schemeClr val="bg2">
                    <a:lumMod val="10000"/>
                  </a:schemeClr>
                </a:solidFill>
                <a:latin typeface="Calibri" panose="020F0502020204030204" pitchFamily="34" charset="0"/>
                <a:cs typeface="Calibri" panose="020F0502020204030204" pitchFamily="34" charset="0"/>
              </a:rPr>
              <a:t>לאחר מענה، הקליקו להצגת התשובה הנכונה.</a:t>
            </a:r>
          </a:p>
          <a:p>
            <a:endParaRPr lang="he-IL"/>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32</a:t>
            </a:fld>
            <a:endParaRPr lang="he-IL"/>
          </a:p>
        </p:txBody>
      </p:sp>
    </p:spTree>
    <p:extLst>
      <p:ext uri="{BB962C8B-B14F-4D97-AF65-F5344CB8AC3E}">
        <p14:creationId xmlns:p14="http://schemas.microsoft.com/office/powerpoint/2010/main" val="2428753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sz="1200">
                <a:solidFill>
                  <a:schemeClr val="bg2">
                    <a:lumMod val="10000"/>
                  </a:schemeClr>
                </a:solidFill>
                <a:latin typeface="Calibri" panose="020F0502020204030204" pitchFamily="34" charset="0"/>
                <a:cs typeface="Calibri" panose="020F0502020204030204" pitchFamily="34" charset="0"/>
              </a:rPr>
              <a:t>הקריאו את ההגדרות כמוצג בשקף.</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sz="1200">
                <a:solidFill>
                  <a:schemeClr val="bg2">
                    <a:lumMod val="10000"/>
                  </a:schemeClr>
                </a:solidFill>
                <a:latin typeface="Calibri" panose="020F0502020204030204" pitchFamily="34" charset="0"/>
                <a:cs typeface="Calibri" panose="020F0502020204030204" pitchFamily="34" charset="0"/>
              </a:rPr>
              <a:t>הדגישו שבין אם מדובר במסגרת כרטיס אשראי ובין אם במסגרת עו"ש، מדובר על כסף שלמעשה אינו שלנו. על מנת לנהל תקציב ביתי מאוזן، צריך להתאים את הגובה הכולל של שתי המסגרות לצרכים וליכולת ההחזר שלנו.</a:t>
            </a:r>
          </a:p>
          <a:p>
            <a:endParaRPr lang="he-IL"/>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33</a:t>
            </a:fld>
            <a:endParaRPr lang="he-IL"/>
          </a:p>
        </p:txBody>
      </p:sp>
    </p:spTree>
    <p:extLst>
      <p:ext uri="{BB962C8B-B14F-4D97-AF65-F5344CB8AC3E}">
        <p14:creationId xmlns:p14="http://schemas.microsoft.com/office/powerpoint/2010/main" val="31901576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dirty="0"/>
              <a:t>הזכירו שכחלק מהתנהלות מושכלת באשראי ומתוך רצון להקל על גובה ההוצאות החודשיות، שימוש באשראי מאפשר פריסה לתשלומים، עם או ללא ריבית. </a:t>
            </a:r>
          </a:p>
          <a:p>
            <a:pPr marL="171450" indent="-171450">
              <a:buFont typeface="Arial" panose="020B0604020202020204" pitchFamily="34" charset="0"/>
              <a:buChar char="•"/>
            </a:pPr>
            <a:r>
              <a:rPr lang="he-IL" dirty="0"/>
              <a:t>הציגו 3 מוצרים ושירותים שמשפחת אבו-חסן מעוניינת לרכוש/לקבל: קנייה של מקרר חדש בשווי 2.500 ₪، תשלום על חוג התעמלות לילדה בשווי 250 ₪ כל חודש، קניית שבועית בסופרמרקט בסך 600 ₪ לחודש. </a:t>
            </a:r>
          </a:p>
          <a:p>
            <a:pPr marL="171450" indent="-171450">
              <a:buFont typeface="Arial" panose="020B0604020202020204" pitchFamily="34" charset="0"/>
              <a:buChar char="•"/>
            </a:pPr>
            <a:r>
              <a:rPr lang="he-IL" dirty="0"/>
              <a:t>שאלו את המשתתפים איזו מבין הרכישות כדאי לדעתם לבצע בתשלומים ומדוע.</a:t>
            </a:r>
          </a:p>
          <a:p>
            <a:pPr marL="171450" indent="-171450">
              <a:buFont typeface="Arial" panose="020B0604020202020204" pitchFamily="34" charset="0"/>
              <a:buChar char="•"/>
            </a:pPr>
            <a:r>
              <a:rPr lang="he-IL" dirty="0"/>
              <a:t>לאחר מענה הקליקו והציגו את כלל האצבע לפריסת תשלומים (בשקף הבא).</a:t>
            </a:r>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34</a:t>
            </a:fld>
            <a:endParaRPr lang="he-IL"/>
          </a:p>
        </p:txBody>
      </p:sp>
    </p:spTree>
    <p:extLst>
      <p:ext uri="{BB962C8B-B14F-4D97-AF65-F5344CB8AC3E}">
        <p14:creationId xmlns:p14="http://schemas.microsoft.com/office/powerpoint/2010/main" val="828121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a:t>הציגו את כלל האצבע לפריסה בתשלומים.</a:t>
            </a:r>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35</a:t>
            </a:fld>
            <a:endParaRPr lang="he-IL"/>
          </a:p>
        </p:txBody>
      </p:sp>
    </p:spTree>
    <p:extLst>
      <p:ext uri="{BB962C8B-B14F-4D97-AF65-F5344CB8AC3E}">
        <p14:creationId xmlns:p14="http://schemas.microsoft.com/office/powerpoint/2010/main" val="15228324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anose="020B0604020202020204" pitchFamily="34" charset="0"/>
              <a:buChar char="•"/>
            </a:pPr>
            <a:r>
              <a:rPr lang="he-IL" b="0" i="0">
                <a:solidFill>
                  <a:srgbClr val="363A46"/>
                </a:solidFill>
                <a:effectLst/>
                <a:latin typeface="Heebo" pitchFamily="2" charset="-79"/>
                <a:cs typeface="Heebo" pitchFamily="2" charset="-79"/>
              </a:rPr>
              <a:t>לסיכום، ציינו כמה דברים שיסייעו להתנהל נכון עם כרטיסי האשראי:</a:t>
            </a:r>
          </a:p>
          <a:p>
            <a:pPr marL="628650" lvl="1" indent="-171450">
              <a:buFont typeface="Arial" panose="020B0604020202020204" pitchFamily="34" charset="0"/>
              <a:buChar char="•"/>
            </a:pPr>
            <a:r>
              <a:rPr lang="he-IL" b="0" i="0">
                <a:solidFill>
                  <a:srgbClr val="363A46"/>
                </a:solidFill>
                <a:effectLst/>
                <a:latin typeface="Heebo" pitchFamily="2" charset="-79"/>
                <a:cs typeface="Heebo" pitchFamily="2" charset="-79"/>
              </a:rPr>
              <a:t>כאשר מקבלים בדואר או במייל את דף פירוט חיובי כרטיס האשראי، כדאי להקדיש כמה דקות כדי לבדוק ולהבין את החיובים، ולוודא שאתם מזהים כל רכישה ושהסכומים שבהם חויבתם נכונים.</a:t>
            </a:r>
          </a:p>
          <a:p>
            <a:pPr marL="628650" marR="0" lvl="1"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sz="1200">
                <a:solidFill>
                  <a:schemeClr val="bg2">
                    <a:lumMod val="10000"/>
                  </a:schemeClr>
                </a:solidFill>
                <a:latin typeface="Calibri" panose="020F0502020204030204" pitchFamily="34" charset="0"/>
                <a:cs typeface="Calibri" panose="020F0502020204030204" pitchFamily="34" charset="0"/>
              </a:rPr>
              <a:t>בצעו מעקב שבועי אחר ההוצאות והשוו אותן אל המסגרת.</a:t>
            </a:r>
          </a:p>
          <a:p>
            <a:pPr marL="628650" lvl="1" indent="-171450">
              <a:buFont typeface="Arial" panose="020B0604020202020204" pitchFamily="34" charset="0"/>
              <a:buChar char="•"/>
            </a:pPr>
            <a:r>
              <a:rPr lang="he-IL" b="0" i="0">
                <a:solidFill>
                  <a:srgbClr val="363A46"/>
                </a:solidFill>
                <a:effectLst/>
                <a:latin typeface="Heebo" pitchFamily="2" charset="-79"/>
                <a:cs typeface="Heebo" pitchFamily="2" charset="-79"/>
              </a:rPr>
              <a:t>תוכלו לצפות בחיובים באופן שוטף במהלך החודש، באמצעות כניסה לחשבון הבנק או לאתר חברת כרטיס האשראי.</a:t>
            </a:r>
            <a:endParaRPr lang="he-IL"/>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36</a:t>
            </a:fld>
            <a:endParaRPr lang="he-IL"/>
          </a:p>
        </p:txBody>
      </p:sp>
    </p:spTree>
    <p:extLst>
      <p:ext uri="{BB962C8B-B14F-4D97-AF65-F5344CB8AC3E}">
        <p14:creationId xmlns:p14="http://schemas.microsoft.com/office/powerpoint/2010/main" val="1066966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anose="020B0604020202020204" pitchFamily="34" charset="0"/>
              <a:buChar char="•"/>
            </a:pPr>
            <a:endParaRPr lang="he-IL" b="0"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ct val="0"/>
              </a:spcBef>
              <a:spcAft>
                <a:spcPct val="0"/>
              </a:spcAft>
              <a:buClrTx/>
              <a:buSzTx/>
              <a:buFontTx/>
              <a:buNone/>
              <a:tabLst/>
              <a:defRPr/>
            </a:pPr>
            <a:fld id="{4E6C7994-BCEB-4DDD-8FB9-19910FF3E373}"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ct val="0"/>
                </a:spcBef>
                <a:spcAft>
                  <a:spcPct val="0"/>
                </a:spcAft>
                <a:buClrTx/>
                <a:buSzTx/>
                <a:buFontTx/>
                <a:buNone/>
                <a:tabLst/>
                <a:defRPr/>
              </a:pPr>
              <a:t>37</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0596178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anose="020B0604020202020204" pitchFamily="34" charset="0"/>
              <a:buChar char="•"/>
            </a:pPr>
            <a:endParaRPr lang="he-IL" b="0"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ct val="0"/>
              </a:spcBef>
              <a:spcAft>
                <a:spcPct val="0"/>
              </a:spcAft>
              <a:buClrTx/>
              <a:buSzTx/>
              <a:buFontTx/>
              <a:buNone/>
              <a:tabLst/>
              <a:defRPr/>
            </a:pPr>
            <a:fld id="{4E6C7994-BCEB-4DDD-8FB9-19910FF3E373}"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ct val="0"/>
                </a:spcBef>
                <a:spcAft>
                  <a:spcPct val="0"/>
                </a:spcAft>
                <a:buClrTx/>
                <a:buSzTx/>
                <a:buFontTx/>
                <a:buNone/>
                <a:tabLst/>
                <a:defRPr/>
              </a:pPr>
              <a:t>38</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828210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anose="020B0604020202020204" pitchFamily="34" charset="0"/>
              <a:buChar char="•"/>
            </a:pPr>
            <a:endParaRPr lang="he-IL" b="0"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ct val="0"/>
              </a:spcBef>
              <a:spcAft>
                <a:spcPct val="0"/>
              </a:spcAft>
              <a:buClrTx/>
              <a:buSzTx/>
              <a:buFontTx/>
              <a:buNone/>
              <a:tabLst/>
              <a:defRPr/>
            </a:pPr>
            <a:fld id="{4E6C7994-BCEB-4DDD-8FB9-19910FF3E373}"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ct val="0"/>
                </a:spcBef>
                <a:spcAft>
                  <a:spcPct val="0"/>
                </a:spcAft>
                <a:buClrTx/>
                <a:buSzTx/>
                <a:buFontTx/>
                <a:buNone/>
                <a:tabLst/>
                <a:defRPr/>
              </a:pPr>
              <a:t>39</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2356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anose="020B0604020202020204" pitchFamily="34" charset="0"/>
              <a:buChar char="•"/>
            </a:pPr>
            <a:r>
              <a:rPr lang="he-IL"/>
              <a:t>הציגו את משפחת אבו-חסן כמוצג בשקף، שתלווה אותנו במהלך המפגש، ובאמצעותה נדון בנושאים השונים.</a:t>
            </a:r>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4</a:t>
            </a:fld>
            <a:endParaRPr lang="he-IL"/>
          </a:p>
        </p:txBody>
      </p:sp>
    </p:spTree>
    <p:extLst>
      <p:ext uri="{BB962C8B-B14F-4D97-AF65-F5344CB8AC3E}">
        <p14:creationId xmlns:p14="http://schemas.microsoft.com/office/powerpoint/2010/main" val="22688121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ct val="0"/>
              </a:spcBef>
              <a:spcAft>
                <a:spcPct val="0"/>
              </a:spcAft>
              <a:buClrTx/>
              <a:buSzTx/>
              <a:buFont typeface="Arial" panose="020B0604020202020204" pitchFamily="34" charset="0"/>
              <a:buNone/>
              <a:defRPr/>
            </a:pPr>
            <a:r>
              <a:rPr lang="he-IL"/>
              <a:t>זהו שקף מעבר לקראת הנושא הרביעי.</a:t>
            </a:r>
          </a:p>
          <a:p>
            <a:pPr marL="171450" indent="-171450">
              <a:buFont typeface="Arial" panose="020B0604020202020204" pitchFamily="34" charset="0"/>
              <a:buChar char="•"/>
            </a:pPr>
            <a:endParaRPr lang="he-IL"/>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40</a:t>
            </a:fld>
            <a:endParaRPr lang="he-IL"/>
          </a:p>
        </p:txBody>
      </p:sp>
    </p:spTree>
    <p:extLst>
      <p:ext uri="{BB962C8B-B14F-4D97-AF65-F5344CB8AC3E}">
        <p14:creationId xmlns:p14="http://schemas.microsoft.com/office/powerpoint/2010/main" val="1065061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anose="020B0604020202020204" pitchFamily="34" charset="0"/>
              <a:buChar char="•"/>
            </a:pPr>
            <a:r>
              <a:rPr lang="he-IL"/>
              <a:t>ציינו שלאחר שהבנו את החשיבות שבניהול תקציב מאוזן، מהי תעודת זהות בנקאית וכיצד כדאי להתנהל עם כרטיס אשראי، נעבור לפרק האחרון העוסק בבנקאות דיגיטלית ונראה כיצד היא יכולה לסייע לנו בהתנהלות פיננסית נכונה. </a:t>
            </a:r>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41</a:t>
            </a:fld>
            <a:endParaRPr lang="he-IL"/>
          </a:p>
        </p:txBody>
      </p:sp>
    </p:spTree>
    <p:extLst>
      <p:ext uri="{BB962C8B-B14F-4D97-AF65-F5344CB8AC3E}">
        <p14:creationId xmlns:p14="http://schemas.microsoft.com/office/powerpoint/2010/main" val="41752962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anose="020B0604020202020204" pitchFamily="34" charset="0"/>
              <a:buChar char="•"/>
            </a:pPr>
            <a:r>
              <a:rPr lang="he-IL"/>
              <a:t>נתחיל בהבנת המצב בקרב המשתתפים. בקשו שכל מי שמשתמש באתר או באפליקציה של הבנק שירים את ידו.</a:t>
            </a:r>
          </a:p>
          <a:p>
            <a:pPr marL="171450" indent="-171450">
              <a:buFont typeface="Arial" panose="020B0604020202020204" pitchFamily="34" charset="0"/>
              <a:buChar char="•"/>
            </a:pPr>
            <a:r>
              <a:rPr lang="he-IL"/>
              <a:t>בהתאם למענה ציינו، שרוב/חצי/מעט אמרו שהם משתמשים בדיגיטל בהקשר הבנקאי.</a:t>
            </a:r>
          </a:p>
          <a:p>
            <a:pPr marL="171450" indent="-171450">
              <a:buFont typeface="Arial" panose="020B0604020202020204" pitchFamily="34" charset="0"/>
              <a:buChar char="•"/>
            </a:pPr>
            <a:r>
              <a:rPr lang="he-IL"/>
              <a:t>הקליקו להצגת הדגש וציינו שחלופה נוספת לביצוע פעולות בדיגיטל (אם יש אנשים שנרתעים מהדיגיטל، או מסיבות אחרות) היא המכשירים האוטומטיים בסניפים:</a:t>
            </a:r>
          </a:p>
          <a:p>
            <a:pPr marL="628650" lvl="1" indent="-171450">
              <a:buFont typeface="Arial" panose="020B0604020202020204" pitchFamily="34" charset="0"/>
              <a:buChar char="•"/>
            </a:pPr>
            <a:r>
              <a:rPr lang="he-IL"/>
              <a:t>שעות הפתיחה שלהם נרחבות יותר מאשר הסניפים.</a:t>
            </a:r>
          </a:p>
          <a:p>
            <a:pPr marL="628650" lvl="1" indent="-171450">
              <a:buFont typeface="Arial" panose="020B0604020202020204" pitchFamily="34" charset="0"/>
              <a:buChar char="•"/>
            </a:pPr>
            <a:r>
              <a:rPr lang="he-IL"/>
              <a:t>השימוש בהם זול יותר מפעולה באמצעות בנקאי. </a:t>
            </a:r>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42</a:t>
            </a:fld>
            <a:endParaRPr lang="he-IL"/>
          </a:p>
        </p:txBody>
      </p:sp>
    </p:spTree>
    <p:extLst>
      <p:ext uri="{BB962C8B-B14F-4D97-AF65-F5344CB8AC3E}">
        <p14:creationId xmlns:p14="http://schemas.microsoft.com/office/powerpoint/2010/main" val="25306154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anose="020B0604020202020204" pitchFamily="34" charset="0"/>
              <a:buChar char="•"/>
            </a:pPr>
            <a:r>
              <a:rPr lang="he-IL"/>
              <a:t>הקריאו את הציטוט של מחמוד כמוצג בשקף.</a:t>
            </a:r>
          </a:p>
          <a:p>
            <a:pPr marL="171450" indent="-171450">
              <a:buFont typeface="Arial" panose="020B0604020202020204" pitchFamily="34" charset="0"/>
              <a:buChar char="•"/>
            </a:pPr>
            <a:r>
              <a:rPr lang="he-IL"/>
              <a:t>שאלו את המשתתפים מה לדעתם הבסיס לעמדה המוצגת כאן כלומר، איזו תפיסה מוטעית או חסמים עומדים בבסיס העמדה הזו. </a:t>
            </a:r>
          </a:p>
          <a:p>
            <a:pPr marL="171450" indent="-171450">
              <a:buFont typeface="Arial" panose="020B0604020202020204" pitchFamily="34" charset="0"/>
              <a:buChar char="•"/>
            </a:pPr>
            <a:r>
              <a:rPr lang="he-IL"/>
              <a:t>לאחר מענה הקליקו להצגת התפסה והחסמים להתנהלות פיננסית נכונה.</a:t>
            </a:r>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43</a:t>
            </a:fld>
            <a:endParaRPr lang="he-IL"/>
          </a:p>
        </p:txBody>
      </p:sp>
    </p:spTree>
    <p:extLst>
      <p:ext uri="{BB962C8B-B14F-4D97-AF65-F5344CB8AC3E}">
        <p14:creationId xmlns:p14="http://schemas.microsoft.com/office/powerpoint/2010/main" val="35652083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342900" marR="0" lvl="0" indent="-342900" algn="r" defTabSz="914400" rtl="1"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he-IL"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הציגו את החסמים כמוצג בשקף והרחיבו:</a:t>
            </a:r>
          </a:p>
          <a:p>
            <a:pPr marL="800100" marR="0" lvl="1" indent="-342900" algn="r" defTabSz="914400" rtl="1"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he-IL"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העדפה למענה אנושי</a:t>
            </a:r>
            <a:r>
              <a:rPr kumimoji="0" lang="he-IL"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מעדיפים בן אדם על פני מכונה.</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800100" marR="0" lvl="1" indent="-342900" algn="r" defTabSz="914400" rtl="1"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he-IL"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העדפה להמשיך עם מה שמכירים</a:t>
            </a:r>
            <a:r>
              <a:rPr kumimoji="0" lang="he-IL"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חוששים מהחדש ומעדיפים להמשיך עם מה שמכירים ובטוחים לגביו.</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800100" marR="0" lvl="1" indent="-342900" algn="r" defTabSz="914400" rtl="1"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he-IL"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לא יודעים טוב עברית</a:t>
            </a:r>
            <a:r>
              <a:rPr kumimoji="0" lang="he-IL"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חוסר היכרות עם השפה (עברית) ועל אחת כמה וכמה כאשר מדובר בשפה בנקאית ובמונחים מקצועיים. </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800100" marR="0" lvl="1" indent="-342900" algn="r" defTabSz="914400" rtl="1"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he-IL"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קושי להשתמש באינטרנט</a:t>
            </a:r>
            <a:r>
              <a:rPr kumimoji="0" lang="he-IL"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לא יודעים להשתמש באתרי אינטרנט/אפליקציות.</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800100" marR="0" lvl="1" indent="-342900" algn="r" defTabSz="914400" rtl="1"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he-IL"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חוסר ידע (איזה מידע ופעולות ניתן לעשות </a:t>
            </a:r>
            <a:r>
              <a:rPr kumimoji="0" lang="he-IL" sz="12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בדיגיטל</a:t>
            </a:r>
            <a:r>
              <a:rPr kumimoji="0" lang="he-IL"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r>
              <a:rPr kumimoji="0" lang="he-IL"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800100" marR="0" lvl="1" indent="-342900" algn="r" defTabSz="914400" rtl="1"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he-IL"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חשש להתנהל </a:t>
            </a:r>
            <a:r>
              <a:rPr kumimoji="0" lang="he-IL" sz="12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בדיגיטל</a:t>
            </a:r>
            <a:r>
              <a:rPr kumimoji="0" lang="he-IL"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(אבטחת מידע)</a:t>
            </a:r>
            <a:r>
              <a:rPr kumimoji="0" lang="he-IL"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חוששים מגניבת מידע וכספים ברשת.</a:t>
            </a: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44</a:t>
            </a:fld>
            <a:endParaRPr lang="he-IL"/>
          </a:p>
        </p:txBody>
      </p:sp>
    </p:spTree>
    <p:extLst>
      <p:ext uri="{BB962C8B-B14F-4D97-AF65-F5344CB8AC3E}">
        <p14:creationId xmlns:p14="http://schemas.microsoft.com/office/powerpoint/2010/main" val="32093388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285750" marR="0" lvl="0" indent="-2857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sz="1800" dirty="0">
                <a:effectLst/>
                <a:latin typeface="Calibri" panose="020F0502020204030204" pitchFamily="34" charset="0"/>
                <a:ea typeface="Calibri" panose="020F0502020204030204" pitchFamily="34" charset="0"/>
                <a:cs typeface="Arial" panose="020B0604020202020204" pitchFamily="34" charset="0"/>
              </a:rPr>
              <a:t>הציגו את יתרונות השימוש בבנקאות דיגיטלית והרחיבו: </a:t>
            </a:r>
          </a:p>
          <a:p>
            <a:pPr marL="742950" marR="0" lvl="1" indent="-2857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sz="1800" b="1" dirty="0">
                <a:effectLst/>
                <a:latin typeface="Calibri" panose="020F0502020204030204" pitchFamily="34" charset="0"/>
                <a:ea typeface="Calibri" panose="020F0502020204030204" pitchFamily="34" charset="0"/>
                <a:cs typeface="Arial" panose="020B0604020202020204" pitchFamily="34" charset="0"/>
              </a:rPr>
              <a:t>זמינות 24/7، נוחות، חיסכון בזמן</a:t>
            </a:r>
            <a:r>
              <a:rPr lang="he-IL" sz="1800" dirty="0">
                <a:effectLst/>
                <a:latin typeface="Calibri" panose="020F0502020204030204" pitchFamily="34" charset="0"/>
                <a:ea typeface="Calibri" panose="020F0502020204030204" pitchFamily="34" charset="0"/>
                <a:cs typeface="Arial" panose="020B0604020202020204" pitchFamily="34" charset="0"/>
              </a:rPr>
              <a:t>: אין צורך להגיע לסניף، ניתן לחפש מידע ולבצע פעולות בכל שעות היום בנוחות מהבית، ללא תלות בשעות הפתיחה של הסניף ובזמינות של הבנקאי.</a:t>
            </a:r>
            <a:endParaRPr lang="he-IL"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sz="1800" b="1" dirty="0">
                <a:solidFill>
                  <a:schemeClr val="tx1"/>
                </a:solidFill>
                <a:effectLst/>
                <a:latin typeface="Calibri" panose="020F0502020204030204" pitchFamily="34" charset="0"/>
                <a:cs typeface="Arial" panose="020B0604020202020204" pitchFamily="34" charset="0"/>
              </a:rPr>
              <a:t>חיסכון בכסף</a:t>
            </a:r>
            <a:r>
              <a:rPr lang="he-IL" sz="1800" dirty="0">
                <a:solidFill>
                  <a:schemeClr val="tx1"/>
                </a:solidFill>
                <a:effectLst/>
                <a:latin typeface="Calibri" panose="020F0502020204030204" pitchFamily="34" charset="0"/>
                <a:cs typeface="Arial" panose="020B0604020202020204" pitchFamily="34" charset="0"/>
              </a:rPr>
              <a:t>: ביצוע פעולות </a:t>
            </a:r>
            <a:r>
              <a:rPr lang="he-IL" sz="1800" dirty="0" err="1">
                <a:solidFill>
                  <a:schemeClr val="tx1"/>
                </a:solidFill>
                <a:effectLst/>
                <a:latin typeface="Calibri" panose="020F0502020204030204" pitchFamily="34" charset="0"/>
                <a:cs typeface="Arial" panose="020B0604020202020204" pitchFamily="34" charset="0"/>
              </a:rPr>
              <a:t>בדיגיטל</a:t>
            </a:r>
            <a:r>
              <a:rPr lang="he-IL" sz="1800" dirty="0">
                <a:solidFill>
                  <a:schemeClr val="tx1"/>
                </a:solidFill>
                <a:effectLst/>
                <a:latin typeface="Calibri" panose="020F0502020204030204" pitchFamily="34" charset="0"/>
                <a:cs typeface="Arial" panose="020B0604020202020204" pitchFamily="34" charset="0"/>
              </a:rPr>
              <a:t> (כולל שימוש בעמדות לשירות עצמי) </a:t>
            </a:r>
            <a:r>
              <a:rPr lang="he-IL" sz="1800" dirty="0">
                <a:solidFill>
                  <a:schemeClr val="bg2">
                    <a:lumMod val="10000"/>
                  </a:schemeClr>
                </a:solidFill>
              </a:rPr>
              <a:t>זול יותר מביצוע באמצעות פקיד בסניף/במוקד הטלפוני.</a:t>
            </a:r>
            <a:endParaRPr lang="he-IL" sz="1800" dirty="0">
              <a:solidFill>
                <a:schemeClr val="bg2">
                  <a:lumMod val="10000"/>
                </a:schemeClr>
              </a:solidFill>
              <a:latin typeface="+mn-lt"/>
              <a:cs typeface="+mn-cs"/>
            </a:endParaRPr>
          </a:p>
          <a:p>
            <a:pPr marL="285750" marR="0" lvl="0" indent="-2857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sz="1800" dirty="0">
                <a:latin typeface="Calibri" panose="020F0502020204030204" pitchFamily="34" charset="0"/>
                <a:cs typeface="Calibri" panose="020F0502020204030204" pitchFamily="34" charset="0"/>
              </a:rPr>
              <a:t>הדגישו שגישה למידע באופן מהיר ללא תלות בבנקאי ויכולת ביצוע פעולות בכל זמן – מסייעים להתנהלות כלכלית מושכלת יותר ועצמאית יותר.</a:t>
            </a:r>
          </a:p>
          <a:p>
            <a:pPr marL="285750" marR="0" lvl="0" indent="-2857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sz="1800" dirty="0">
                <a:latin typeface="Calibri" panose="020F0502020204030204" pitchFamily="34" charset="0"/>
                <a:cs typeface="Calibri" panose="020F0502020204030204" pitchFamily="34" charset="0"/>
              </a:rPr>
              <a:t>בנוסף הדגישו שבעקבות הוראה של הפיקוח על הבנקים، כל פעולה </a:t>
            </a:r>
            <a:r>
              <a:rPr lang="he-IL" sz="1800" dirty="0" err="1">
                <a:latin typeface="Calibri" panose="020F0502020204030204" pitchFamily="34" charset="0"/>
                <a:cs typeface="Calibri" panose="020F0502020204030204" pitchFamily="34" charset="0"/>
              </a:rPr>
              <a:t>בדיגיטל</a:t>
            </a:r>
            <a:r>
              <a:rPr lang="he-IL" sz="1800" dirty="0">
                <a:latin typeface="Calibri" panose="020F0502020204030204" pitchFamily="34" charset="0"/>
                <a:cs typeface="Calibri" panose="020F0502020204030204" pitchFamily="34" charset="0"/>
              </a:rPr>
              <a:t> צריכה להיות זולה מפעולה באמצעות בנקאי. כלומר، לא מדובר בשיקול דעת של בנק ספציפי، אלא בהוראה המחייבת את כל הבנקים.</a:t>
            </a:r>
            <a:endParaRPr lang="he-IL" sz="2000" dirty="0">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ct val="0"/>
              </a:spcBef>
              <a:spcAft>
                <a:spcPct val="0"/>
              </a:spcAft>
              <a:buClrTx/>
              <a:buSzTx/>
              <a:buFontTx/>
              <a:buNone/>
              <a:defRPr/>
            </a:pPr>
            <a:endParaRPr lang="he-IL" sz="1800" dirty="0">
              <a:solidFill>
                <a:schemeClr val="bg2">
                  <a:lumMod val="10000"/>
                </a:schemeClr>
              </a:solidFill>
            </a:endParaRPr>
          </a:p>
          <a:p>
            <a:pPr marL="0" marR="0" lvl="0" indent="0" algn="r" defTabSz="914400" rtl="1" eaLnBrk="1" fontAlgn="auto" latinLnBrk="0" hangingPunct="1">
              <a:lnSpc>
                <a:spcPct val="100000"/>
              </a:lnSpc>
              <a:spcBef>
                <a:spcPct val="0"/>
              </a:spcBef>
              <a:spcAft>
                <a:spcPct val="0"/>
              </a:spcAft>
              <a:buClrTx/>
              <a:buSzTx/>
              <a:buFontTx/>
              <a:buNone/>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45</a:t>
            </a:fld>
            <a:endParaRPr lang="he-IL"/>
          </a:p>
        </p:txBody>
      </p:sp>
    </p:spTree>
    <p:extLst>
      <p:ext uri="{BB962C8B-B14F-4D97-AF65-F5344CB8AC3E}">
        <p14:creationId xmlns:p14="http://schemas.microsoft.com/office/powerpoint/2010/main" val="17970456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anose="020B0604020202020204" pitchFamily="34" charset="0"/>
              <a:buChar char="•"/>
            </a:pPr>
            <a:r>
              <a:rPr lang="he-IL"/>
              <a:t>הסבירו שאתר הבנק ואפליקציות הבנק משמשים לניהול החשבון ולמעקב אחר המידע הפיננסי.</a:t>
            </a:r>
          </a:p>
          <a:p>
            <a:pPr marL="171450" indent="-171450">
              <a:buFont typeface="Arial" panose="020B0604020202020204" pitchFamily="34" charset="0"/>
              <a:buChar char="•"/>
            </a:pPr>
            <a:r>
              <a:rPr lang="he-IL"/>
              <a:t>ציינו שניתן לקבל מידע (למשל בירור יתרה، צפייה בפעולות עתידיות) ולבצע פעולות (למשל הפקדת שיק בדיגיטל).</a:t>
            </a:r>
          </a:p>
          <a:p>
            <a:pPr marL="171450" indent="-171450">
              <a:buFont typeface="Arial" panose="020B0604020202020204" pitchFamily="34" charset="0"/>
              <a:buChar char="•"/>
            </a:pPr>
            <a:r>
              <a:rPr lang="he-IL"/>
              <a:t>הדגישו שהבנקים פועלים רבות על מנת לשמור על אבטחת המידע، בהתאם לכך הכניסה לחשבון מתבצעת באמצעות קוד משתמש וסיסמה.</a:t>
            </a:r>
          </a:p>
          <a:p>
            <a:endParaRPr lang="he-IL"/>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46</a:t>
            </a:fld>
            <a:endParaRPr lang="he-IL"/>
          </a:p>
        </p:txBody>
      </p:sp>
    </p:spTree>
    <p:extLst>
      <p:ext uri="{BB962C8B-B14F-4D97-AF65-F5344CB8AC3E}">
        <p14:creationId xmlns:p14="http://schemas.microsoft.com/office/powerpoint/2010/main" val="39280832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anose="020B0604020202020204" pitchFamily="34" charset="0"/>
              <a:buChar char="•"/>
            </a:pPr>
            <a:r>
              <a:rPr lang="he-IL"/>
              <a:t>לסיכום، הציגו את הכתוב בשקף.</a:t>
            </a:r>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47</a:t>
            </a:fld>
            <a:endParaRPr lang="he-IL"/>
          </a:p>
        </p:txBody>
      </p:sp>
    </p:spTree>
    <p:extLst>
      <p:ext uri="{BB962C8B-B14F-4D97-AF65-F5344CB8AC3E}">
        <p14:creationId xmlns:p14="http://schemas.microsoft.com/office/powerpoint/2010/main" val="12725804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ct val="0"/>
              </a:spcBef>
              <a:spcAft>
                <a:spcPct val="0"/>
              </a:spcAft>
              <a:buClrTx/>
              <a:buSzTx/>
              <a:buFont typeface="Arial" panose="020B0604020202020204" pitchFamily="34" charset="0"/>
              <a:buNone/>
              <a:defRPr/>
            </a:pPr>
            <a:r>
              <a:rPr lang="he-IL"/>
              <a:t>זהו שקף מעבר לקראת סיום המפגש.</a:t>
            </a:r>
          </a:p>
          <a:p>
            <a:pPr marL="0" indent="0">
              <a:buFont typeface="Arial" panose="020B0604020202020204" pitchFamily="34" charset="0"/>
              <a:buNone/>
            </a:pPr>
            <a:endParaRPr lang="he-IL"/>
          </a:p>
          <a:p>
            <a:pPr marL="171450" indent="-171450">
              <a:buFont typeface="Arial" panose="020B0604020202020204" pitchFamily="34" charset="0"/>
              <a:buChar char="•"/>
            </a:pPr>
            <a:endParaRPr lang="he-IL"/>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48</a:t>
            </a:fld>
            <a:endParaRPr lang="he-IL"/>
          </a:p>
        </p:txBody>
      </p:sp>
    </p:spTree>
    <p:extLst>
      <p:ext uri="{BB962C8B-B14F-4D97-AF65-F5344CB8AC3E}">
        <p14:creationId xmlns:p14="http://schemas.microsoft.com/office/powerpoint/2010/main" val="10564309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הציגו בקצרה את השורה התחתונה של כל אחד מהנושאים עליהם דיברנו במפגש:</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ניהול תקציב </a:t>
            </a:r>
            <a:r>
              <a:rPr kumimoji="0" lang="he-IL" sz="12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 בחינת המצב הקיים, כיצד ניתן לקצץ בהוצאות ואולי אף להגדיל הכנסות. יאפשר לכם להשיב, במידת הצורך את השליטה על כספיכם ולהשיג את המטרות והחלומות שלכם. </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התנהלות עם כרטיס חיוב </a:t>
            </a:r>
            <a:r>
              <a:rPr kumimoji="0" lang="he-IL" sz="12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 מעקב קבוע אחר ההוצאות והחיובים העתידיים, ואפשרות לפריסת תשלומים כדי להקל על גובה ההוצאות החודשיות.</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התנהלות באמצעות בנקאות דיגיטלית </a:t>
            </a:r>
            <a:r>
              <a:rPr kumimoji="0" lang="he-IL" sz="12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 קבלת מידע, ביצוע פעולות ומעקב באמצעות </a:t>
            </a:r>
            <a:r>
              <a:rPr kumimoji="0" lang="he-IL" sz="1200" b="0" i="0" u="none" strike="noStrike" kern="1200" cap="none" spc="0" normalizeH="0" baseline="0" noProof="0" dirty="0" err="1">
                <a:ln>
                  <a:noFill/>
                </a:ln>
                <a:solidFill>
                  <a:srgbClr val="E7E6E6">
                    <a:lumMod val="10000"/>
                  </a:srgbClr>
                </a:solidFill>
                <a:effectLst/>
                <a:uLnTx/>
                <a:uFillTx/>
                <a:latin typeface="Calibri" panose="020F0502020204030204" pitchFamily="34" charset="0"/>
                <a:ea typeface="+mn-ea"/>
                <a:cs typeface="Calibri" panose="020F0502020204030204" pitchFamily="34" charset="0"/>
              </a:rPr>
              <a:t>הדיגיטל</a:t>
            </a:r>
            <a:r>
              <a:rPr kumimoji="0" lang="he-IL" sz="12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 באופן מהיר ונוח.</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תעודת זהות בנקאית </a:t>
            </a:r>
            <a:r>
              <a:rPr kumimoji="0" lang="he-IL" sz="12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 לקבל תמונה על הפעילות שלכם בחשבון, להתנהל נכון יותר פיננסית ולחסוך כסף.</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e-IL" sz="12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6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התנהלות פיננסית שאינה אחראית משליכה אוטומטית על דירוג האשראי. נבחנת הרצאה ייעודית נפרדת לנושא דירוג אשראי.</a:t>
            </a:r>
          </a:p>
          <a:p>
            <a:pPr marL="0" indent="0">
              <a:buFont typeface="Arial" panose="020B0604020202020204" pitchFamily="34" charset="0"/>
              <a:buNone/>
            </a:pPr>
            <a:endParaRPr lang="he-IL" dirty="0"/>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49</a:t>
            </a:fld>
            <a:endParaRPr lang="he-IL"/>
          </a:p>
        </p:txBody>
      </p:sp>
    </p:spTree>
    <p:extLst>
      <p:ext uri="{BB962C8B-B14F-4D97-AF65-F5344CB8AC3E}">
        <p14:creationId xmlns:p14="http://schemas.microsoft.com/office/powerpoint/2010/main" val="3771242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anose="020B0604020202020204" pitchFamily="34" charset="0"/>
              <a:buChar char="•"/>
            </a:pPr>
            <a:r>
              <a:rPr lang="he-IL"/>
              <a:t>ציינו שכעת נתחיל בפרק הראשון העוסק בניהול תקציב.</a:t>
            </a:r>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5</a:t>
            </a:fld>
            <a:endParaRPr lang="he-IL"/>
          </a:p>
        </p:txBody>
      </p:sp>
    </p:spTree>
    <p:extLst>
      <p:ext uri="{BB962C8B-B14F-4D97-AF65-F5344CB8AC3E}">
        <p14:creationId xmlns:p14="http://schemas.microsoft.com/office/powerpoint/2010/main" val="15913584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indent="0">
              <a:buFont typeface="Arial" panose="020B0604020202020204" pitchFamily="34" charset="0"/>
              <a:buNone/>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E6C7994-BCEB-4DDD-8FB9-19910FF3E373}"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50</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482232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anose="020B0604020202020204" pitchFamily="34" charset="0"/>
              <a:buChar char="•"/>
            </a:pPr>
            <a:r>
              <a:rPr lang="he-IL"/>
              <a:t>לסיכום، אפשרו למשתתפים לשאול שאלות، אם יש، ובקשו מהם לשתף ב:</a:t>
            </a:r>
          </a:p>
          <a:p>
            <a:pPr marL="628650" lvl="1" indent="-171450">
              <a:buFont typeface="Arial" panose="020B0604020202020204" pitchFamily="34" charset="0"/>
              <a:buChar char="•"/>
            </a:pPr>
            <a:r>
              <a:rPr lang="he-IL"/>
              <a:t>דבר אחד חדש/מפתיע שלמדו במפגש</a:t>
            </a:r>
          </a:p>
          <a:p>
            <a:pPr marL="628650" lvl="1" indent="-171450">
              <a:buFont typeface="Arial" panose="020B0604020202020204" pitchFamily="34" charset="0"/>
              <a:buChar char="•"/>
            </a:pPr>
            <a:r>
              <a:rPr lang="he-IL"/>
              <a:t>דבר אחד שהם מתכננים לעשות כבר מחר בעקבות המפגש</a:t>
            </a:r>
          </a:p>
          <a:p>
            <a:pPr marL="171450" lvl="0" indent="-171450">
              <a:buFont typeface="Arial" panose="020B0604020202020204" pitchFamily="34" charset="0"/>
              <a:buChar char="•"/>
            </a:pPr>
            <a:r>
              <a:rPr lang="he-IL"/>
              <a:t>אפשרו למספר משתתפים לשתף.</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a:t>בסיום، הודו </a:t>
            </a:r>
            <a:r>
              <a:rPr lang="he-IL" b="0"/>
              <a:t>למשתתפים، </a:t>
            </a:r>
            <a:r>
              <a:rPr lang="he-IL" sz="1200" b="0" i="0" u="none" strike="noStrike" kern="1200" baseline="0">
                <a:solidFill>
                  <a:schemeClr val="tx1"/>
                </a:solidFill>
                <a:latin typeface="+mn-lt"/>
                <a:ea typeface="+mn-ea"/>
                <a:cs typeface="+mn-cs"/>
              </a:rPr>
              <a:t>אחלו להם בהצלחה וציינו כי נשמח להמשיך ולעמוד לרשותם.</a:t>
            </a:r>
            <a:endParaRPr lang="en-US"/>
          </a:p>
          <a:p>
            <a:pPr marL="171450" lvl="0" indent="-171450">
              <a:buFont typeface="Arial" panose="020B0604020202020204" pitchFamily="34" charset="0"/>
              <a:buChar char="•"/>
            </a:pPr>
            <a:endParaRPr lang="he-IL"/>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51</a:t>
            </a:fld>
            <a:endParaRPr lang="he-IL"/>
          </a:p>
        </p:txBody>
      </p:sp>
    </p:spTree>
    <p:extLst>
      <p:ext uri="{BB962C8B-B14F-4D97-AF65-F5344CB8AC3E}">
        <p14:creationId xmlns:p14="http://schemas.microsoft.com/office/powerpoint/2010/main" val="29208772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indent="0">
              <a:buFont typeface="Arial" panose="020B0604020202020204" pitchFamily="34" charset="0"/>
              <a:buNone/>
            </a:pPr>
            <a:r>
              <a:rPr lang="he-IL" sz="1200" b="0" i="0" u="none" strike="noStrike" kern="1200" baseline="0">
                <a:solidFill>
                  <a:schemeClr val="tx1"/>
                </a:solidFill>
                <a:latin typeface="+mn-lt"/>
                <a:ea typeface="+mn-ea"/>
                <a:cs typeface="+mn-cs"/>
              </a:rPr>
              <a:t>שקף סיום</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ct val="0"/>
              </a:spcBef>
              <a:spcAft>
                <a:spcPct val="0"/>
              </a:spcAft>
              <a:buClrTx/>
              <a:buSzTx/>
              <a:buFontTx/>
              <a:buNone/>
              <a:defRPr/>
            </a:pPr>
            <a:fld id="{4E6C7994-BCEB-4DDD-8FB9-19910FF3E373}"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ct val="0"/>
                </a:spcBef>
                <a:spcAft>
                  <a:spcPct val="0"/>
                </a:spcAft>
                <a:buClrTx/>
                <a:buSzTx/>
                <a:buFontTx/>
                <a:buNone/>
                <a:defRPr/>
              </a:pPr>
              <a:t>52</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54432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anose="020B0604020202020204" pitchFamily="34" charset="0"/>
              <a:buChar char="•"/>
            </a:pPr>
            <a:r>
              <a:rPr lang="he-IL"/>
              <a:t>הקריאו את הציטוט של סמירה כמוצג בשקף.</a:t>
            </a:r>
          </a:p>
          <a:p>
            <a:pPr marL="171450" indent="-171450">
              <a:buFont typeface="Arial" panose="020B0604020202020204" pitchFamily="34" charset="0"/>
              <a:buChar char="•"/>
            </a:pPr>
            <a:r>
              <a:rPr lang="he-IL"/>
              <a:t>שאלו את המשתתפים: מה עולה מדברי סמירה? </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a:t>לאחר מענה ציינו שמדברי סמירה עולה חוסר מודעות לצורך בניהול תקציב،</a:t>
            </a:r>
            <a:r>
              <a:rPr lang="he-IL" sz="1800">
                <a:effectLst/>
                <a:latin typeface="Calibri" panose="020F0502020204030204" pitchFamily="34" charset="0"/>
                <a:ea typeface="Calibri" panose="020F0502020204030204" pitchFamily="34" charset="0"/>
                <a:cs typeface="Arial" panose="020B0604020202020204" pitchFamily="34" charset="0"/>
              </a:rPr>
              <a:t> שיאפשר לבחון את המספרים באופן מסודר ולקבל החלטה מושכלת לגבי ההוצאות. </a:t>
            </a:r>
            <a:endParaRPr lang="he-IL"/>
          </a:p>
          <a:p>
            <a:pPr marL="171450" indent="-171450">
              <a:buFont typeface="Arial" panose="020B0604020202020204" pitchFamily="34" charset="0"/>
              <a:buChar char="•"/>
            </a:pPr>
            <a:endParaRPr lang="he-IL"/>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6</a:t>
            </a:fld>
            <a:endParaRPr lang="he-IL"/>
          </a:p>
        </p:txBody>
      </p:sp>
    </p:spTree>
    <p:extLst>
      <p:ext uri="{BB962C8B-B14F-4D97-AF65-F5344CB8AC3E}">
        <p14:creationId xmlns:p14="http://schemas.microsoft.com/office/powerpoint/2010/main" val="2381625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sz="1200" b="0" dirty="0">
                <a:solidFill>
                  <a:schemeClr val="bg1"/>
                </a:solidFill>
                <a:latin typeface="Calibri" panose="020F0502020204030204" pitchFamily="34" charset="0"/>
                <a:cs typeface="Calibri" panose="020F0502020204030204" pitchFamily="34" charset="0"/>
              </a:rPr>
              <a:t>ציינו שכדי להתנסות בניהול תקציב، נסתכל </a:t>
            </a:r>
            <a:r>
              <a:rPr lang="he-IL" sz="1200" b="0" kern="1200" dirty="0">
                <a:solidFill>
                  <a:schemeClr val="bg1"/>
                </a:solidFill>
                <a:latin typeface="Calibri" panose="020F0502020204030204" pitchFamily="34" charset="0"/>
                <a:ea typeface="+mn-ea"/>
                <a:cs typeface="Calibri" panose="020F0502020204030204" pitchFamily="34" charset="0"/>
              </a:rPr>
              <a:t>על חודש ממוצע בחיי משפחת אבו-חסן. </a:t>
            </a:r>
          </a:p>
          <a:p>
            <a:pPr marL="171450" indent="-171450">
              <a:buFont typeface="Arial" panose="020B0604020202020204" pitchFamily="34" charset="0"/>
              <a:buChar char="•"/>
            </a:pPr>
            <a:r>
              <a:rPr lang="he-IL" sz="1200" b="0" kern="1200" dirty="0">
                <a:solidFill>
                  <a:schemeClr val="bg1"/>
                </a:solidFill>
                <a:latin typeface="Calibri" panose="020F0502020204030204" pitchFamily="34" charset="0"/>
                <a:ea typeface="+mn-ea"/>
                <a:cs typeface="Calibri" panose="020F0502020204030204" pitchFamily="34" charset="0"/>
              </a:rPr>
              <a:t>הסבירו מה רואים בטבלה: </a:t>
            </a:r>
          </a:p>
          <a:p>
            <a:pPr marL="628650" lvl="1" indent="-171450">
              <a:buFont typeface="Arial" panose="020B0604020202020204" pitchFamily="34" charset="0"/>
              <a:buChar char="•"/>
            </a:pPr>
            <a:r>
              <a:rPr lang="he-IL" sz="1200" b="0" kern="1200" dirty="0">
                <a:solidFill>
                  <a:schemeClr val="bg1"/>
                </a:solidFill>
                <a:latin typeface="Calibri" panose="020F0502020204030204" pitchFamily="34" charset="0"/>
                <a:ea typeface="+mn-ea"/>
                <a:cs typeface="Calibri" panose="020F0502020204030204" pitchFamily="34" charset="0"/>
              </a:rPr>
              <a:t>יתרה בתחילת חודש: המשפחה נמצאת במינוס לאחר תקופת החגים.</a:t>
            </a:r>
          </a:p>
          <a:p>
            <a:pPr marL="628650" marR="0" lvl="1"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sz="1200" b="0" kern="1200" dirty="0">
                <a:solidFill>
                  <a:schemeClr val="bg1"/>
                </a:solidFill>
                <a:latin typeface="Calibri" panose="020F0502020204030204" pitchFamily="34" charset="0"/>
                <a:ea typeface="+mn-ea"/>
                <a:cs typeface="Calibri" panose="020F0502020204030204" pitchFamily="34" charset="0"/>
              </a:rPr>
              <a:t>הכנסות – משכורת משותפת של בני הזוג: </a:t>
            </a:r>
            <a:r>
              <a:rPr lang="he-IL" dirty="0"/>
              <a:t>20،000 ₪ לחודש. </a:t>
            </a:r>
          </a:p>
          <a:p>
            <a:pPr marL="628650" lvl="1" indent="-171450">
              <a:buFont typeface="Arial" panose="020B0604020202020204" pitchFamily="34" charset="0"/>
              <a:buChar char="•"/>
            </a:pPr>
            <a:r>
              <a:rPr lang="he-IL" sz="1200" b="0" kern="1200" dirty="0">
                <a:solidFill>
                  <a:schemeClr val="bg1"/>
                </a:solidFill>
                <a:latin typeface="Calibri" panose="020F0502020204030204" pitchFamily="34" charset="0"/>
                <a:ea typeface="+mn-ea"/>
                <a:cs typeface="Calibri" panose="020F0502020204030204" pitchFamily="34" charset="0"/>
              </a:rPr>
              <a:t>הוצאות מסוגים שונים: אוכל، חופשה، חוגים </a:t>
            </a:r>
            <a:r>
              <a:rPr lang="he-IL" sz="1200" b="0" kern="1200" dirty="0" err="1">
                <a:solidFill>
                  <a:schemeClr val="bg1"/>
                </a:solidFill>
                <a:latin typeface="Calibri" panose="020F0502020204030204" pitchFamily="34" charset="0"/>
                <a:ea typeface="+mn-ea"/>
                <a:cs typeface="Calibri" panose="020F0502020204030204" pitchFamily="34" charset="0"/>
              </a:rPr>
              <a:t>וכו</a:t>
            </a:r>
            <a:r>
              <a:rPr lang="he-IL" sz="1200" b="0" kern="1200" dirty="0">
                <a:solidFill>
                  <a:schemeClr val="bg1"/>
                </a:solidFill>
                <a:latin typeface="Calibri" panose="020F0502020204030204" pitchFamily="34" charset="0"/>
                <a:ea typeface="+mn-ea"/>
                <a:cs typeface="Calibri" panose="020F0502020204030204" pitchFamily="34" charset="0"/>
              </a:rPr>
              <a:t>'.</a:t>
            </a:r>
          </a:p>
          <a:p>
            <a:pPr marL="628650" lvl="1" indent="-171450">
              <a:buFont typeface="Arial" panose="020B0604020202020204" pitchFamily="34" charset="0"/>
              <a:buChar char="•"/>
            </a:pPr>
            <a:r>
              <a:rPr lang="he-IL" sz="1200" b="0" kern="1200" dirty="0">
                <a:solidFill>
                  <a:schemeClr val="bg1"/>
                </a:solidFill>
                <a:latin typeface="Calibri" panose="020F0502020204030204" pitchFamily="34" charset="0"/>
                <a:ea typeface="+mn-ea"/>
                <a:cs typeface="Calibri" panose="020F0502020204030204" pitchFamily="34" charset="0"/>
              </a:rPr>
              <a:t>יתרה בסוף החודש: המשפחה הקטינה את המינוס، אבל עדיין נמצאת במינוס. </a:t>
            </a:r>
          </a:p>
          <a:p>
            <a:pPr marL="171450" lvl="0" indent="-171450">
              <a:buFont typeface="Arial" panose="020B0604020202020204" pitchFamily="34" charset="0"/>
              <a:buChar char="•"/>
            </a:pPr>
            <a:r>
              <a:rPr lang="he-IL" sz="1200" b="0" kern="1200" dirty="0">
                <a:solidFill>
                  <a:schemeClr val="bg1"/>
                </a:solidFill>
                <a:latin typeface="Calibri" panose="020F0502020204030204" pitchFamily="34" charset="0"/>
                <a:ea typeface="+mn-ea"/>
                <a:cs typeface="Calibri" panose="020F0502020204030204" pitchFamily="34" charset="0"/>
              </a:rPr>
              <a:t>בקשו מהמשתתפים לומר על אלו הוצאות היו מוותרים על מנת לנסות ולאזן את התקציב. אפשרו לשניים-שלושה משתתפים להשיב.</a:t>
            </a:r>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7</a:t>
            </a:fld>
            <a:endParaRPr lang="he-IL"/>
          </a:p>
        </p:txBody>
      </p:sp>
    </p:spTree>
    <p:extLst>
      <p:ext uri="{BB962C8B-B14F-4D97-AF65-F5344CB8AC3E}">
        <p14:creationId xmlns:p14="http://schemas.microsoft.com/office/powerpoint/2010/main" val="3400618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anose="020B0604020202020204" pitchFamily="34" charset="0"/>
              <a:buChar char="•"/>
            </a:pPr>
            <a:r>
              <a:rPr lang="he-IL"/>
              <a:t>ציינו שאפשר לקטלג את ההכנסות וההוצאות שראינו בטבלה לשני סוגים עיקריים.</a:t>
            </a:r>
          </a:p>
          <a:p>
            <a:pPr marL="171450" indent="-171450">
              <a:buFont typeface="Arial" panose="020B0604020202020204" pitchFamily="34" charset="0"/>
              <a:buChar char="•"/>
            </a:pPr>
            <a:r>
              <a:rPr lang="he-IL"/>
              <a:t>בקשו מהמשתתפים לומר מה הם הסוגים.</a:t>
            </a:r>
          </a:p>
          <a:p>
            <a:pPr marL="171450" indent="-171450">
              <a:buFont typeface="Arial" panose="020B0604020202020204" pitchFamily="34" charset="0"/>
              <a:buChar char="•"/>
            </a:pPr>
            <a:r>
              <a:rPr lang="he-IL"/>
              <a:t>לאחר מענה של 2 – 3 משתתפים، הקליקו והציגו את החלוקה להכנסות והוצאות קבועות וחד פעמיות.</a:t>
            </a:r>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8</a:t>
            </a:fld>
            <a:endParaRPr lang="he-IL"/>
          </a:p>
        </p:txBody>
      </p:sp>
    </p:spTree>
    <p:extLst>
      <p:ext uri="{BB962C8B-B14F-4D97-AF65-F5344CB8AC3E}">
        <p14:creationId xmlns:p14="http://schemas.microsoft.com/office/powerpoint/2010/main" val="3814956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dirty="0"/>
              <a:t>הדגישו שעל אף שמדובר בהוצאות שאינן קבועות، הרי שאלה הוצאות שחוזרות על עצמן מידי שנה ואפשר להיערך אליהן מראש. </a:t>
            </a:r>
            <a:endParaRPr lang="he-IL" sz="1200" dirty="0">
              <a:solidFill>
                <a:schemeClr val="tx1">
                  <a:lumMod val="75000"/>
                  <a:lumOff val="25000"/>
                </a:schemeClr>
              </a:solidFill>
              <a:latin typeface="Calibri" panose="020F0502020204030204" pitchFamily="34" charset="0"/>
              <a:cs typeface="Calibri" panose="020F0502020204030204" pitchFamily="34" charset="0"/>
            </a:endParaRP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sz="1200" dirty="0">
                <a:solidFill>
                  <a:schemeClr val="tx1">
                    <a:lumMod val="75000"/>
                    <a:lumOff val="25000"/>
                  </a:schemeClr>
                </a:solidFill>
                <a:latin typeface="Calibri" panose="020F0502020204030204" pitchFamily="34" charset="0"/>
                <a:cs typeface="Calibri" panose="020F0502020204030204" pitchFamily="34" charset="0"/>
              </a:rPr>
              <a:t>ציינו שהרמדאן ועונת החתונות יכולים להיות תקופה מאתגרת מבחינה כלכלית (הוצאות נוספות על ארוחות، ביגוד، מתנות ובילויים). </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sz="1200" dirty="0">
                <a:solidFill>
                  <a:schemeClr val="tx1">
                    <a:lumMod val="75000"/>
                    <a:lumOff val="25000"/>
                  </a:schemeClr>
                </a:solidFill>
                <a:latin typeface="Calibri" panose="020F0502020204030204" pitchFamily="34" charset="0"/>
                <a:cs typeface="Calibri" panose="020F0502020204030204" pitchFamily="34" charset="0"/>
              </a:rPr>
              <a:t>אמרו שהתנהלות פיננסית נכונה יכולה להועיל מאוד، ובקשו מהמשתתפים לתת דוגמאות לאופן בו הם נערכים מראש.</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sz="1200" dirty="0">
                <a:solidFill>
                  <a:schemeClr val="tx1">
                    <a:lumMod val="75000"/>
                    <a:lumOff val="25000"/>
                  </a:schemeClr>
                </a:solidFill>
                <a:latin typeface="Calibri" panose="020F0502020204030204" pitchFamily="34" charset="0"/>
                <a:cs typeface="Calibri" panose="020F0502020204030204" pitchFamily="34" charset="0"/>
              </a:rPr>
              <a:t>הקליקו והציגו כיצד אפשר להיערך מראש להוצאות כאלה:</a:t>
            </a:r>
          </a:p>
          <a:p>
            <a:pPr marL="628650" marR="0" lvl="1"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sz="1200" b="1" dirty="0">
                <a:solidFill>
                  <a:schemeClr val="tx1">
                    <a:lumMod val="75000"/>
                    <a:lumOff val="25000"/>
                  </a:schemeClr>
                </a:solidFill>
                <a:latin typeface="Calibri" panose="020F0502020204030204" pitchFamily="34" charset="0"/>
                <a:cs typeface="Calibri" panose="020F0502020204030204" pitchFamily="34" charset="0"/>
              </a:rPr>
              <a:t>מתככנים מראש את ההוצאות הצפויות </a:t>
            </a:r>
            <a:r>
              <a:rPr lang="he-IL" sz="1200" dirty="0">
                <a:solidFill>
                  <a:schemeClr val="tx1">
                    <a:lumMod val="75000"/>
                    <a:lumOff val="25000"/>
                  </a:schemeClr>
                </a:solidFill>
                <a:latin typeface="Calibri" panose="020F0502020204030204" pitchFamily="34" charset="0"/>
                <a:cs typeface="Calibri" panose="020F0502020204030204" pitchFamily="34" charset="0"/>
              </a:rPr>
              <a:t>לדוגמה: קניית בגדים חדשים، מתנות (וברמדאן גם מתן תרומות ואירוח סעודות </a:t>
            </a:r>
            <a:r>
              <a:rPr lang="he-IL" sz="1200" dirty="0" err="1">
                <a:solidFill>
                  <a:schemeClr val="tx1">
                    <a:lumMod val="75000"/>
                    <a:lumOff val="25000"/>
                  </a:schemeClr>
                </a:solidFill>
                <a:latin typeface="Calibri" panose="020F0502020204030204" pitchFamily="34" charset="0"/>
                <a:cs typeface="Calibri" panose="020F0502020204030204" pitchFamily="34" charset="0"/>
              </a:rPr>
              <a:t>האפטאר</a:t>
            </a:r>
            <a:r>
              <a:rPr lang="he-IL" sz="1200" dirty="0">
                <a:solidFill>
                  <a:schemeClr val="tx1">
                    <a:lumMod val="75000"/>
                    <a:lumOff val="25000"/>
                  </a:schemeClr>
                </a:solidFill>
                <a:latin typeface="Calibri" panose="020F0502020204030204" pitchFamily="34" charset="0"/>
                <a:cs typeface="Calibri" panose="020F0502020204030204" pitchFamily="34" charset="0"/>
              </a:rPr>
              <a:t>). </a:t>
            </a:r>
          </a:p>
          <a:p>
            <a:pPr marL="628650" marR="0" lvl="1"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sz="1200" b="1" dirty="0">
                <a:solidFill>
                  <a:schemeClr val="tx1">
                    <a:lumMod val="75000"/>
                    <a:lumOff val="25000"/>
                  </a:schemeClr>
                </a:solidFill>
                <a:latin typeface="Calibri" panose="020F0502020204030204" pitchFamily="34" charset="0"/>
                <a:cs typeface="Calibri" panose="020F0502020204030204" pitchFamily="34" charset="0"/>
              </a:rPr>
              <a:t>משווים מחירים: </a:t>
            </a:r>
            <a:r>
              <a:rPr lang="he-IL" sz="1200" b="0" dirty="0">
                <a:solidFill>
                  <a:schemeClr val="tx1">
                    <a:lumMod val="75000"/>
                    <a:lumOff val="25000"/>
                  </a:schemeClr>
                </a:solidFill>
                <a:latin typeface="Calibri" panose="020F0502020204030204" pitchFamily="34" charset="0"/>
                <a:cs typeface="Calibri" panose="020F0502020204030204" pitchFamily="34" charset="0"/>
              </a:rPr>
              <a:t>כדאי לערוך סקר שוק ולהשוות בין המחירים עבור מוצרי המזון לארוחות החג. ודאו כי אתם יודעים מהו מחירו הרגיל של המוצר טרם הקנייה והאם משתלם לקנות אותו במבצע (לעיתים חנויות מעלות את המחיר "הרגיל" כך שלא מדובר באמת בהנחה)، והקפידו לרכוש רק מה שנמצא ברשימת הקניות שלכם.</a:t>
            </a:r>
          </a:p>
          <a:p>
            <a:pPr marL="628650" marR="0" lvl="1"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sz="1200" b="1" dirty="0">
                <a:solidFill>
                  <a:schemeClr val="tx1">
                    <a:lumMod val="75000"/>
                    <a:lumOff val="25000"/>
                  </a:schemeClr>
                </a:solidFill>
                <a:latin typeface="Calibri" panose="020F0502020204030204" pitchFamily="34" charset="0"/>
                <a:cs typeface="Calibri" panose="020F0502020204030204" pitchFamily="34" charset="0"/>
              </a:rPr>
              <a:t>מודעות ל"רוצה לעומת צריך": </a:t>
            </a:r>
            <a:r>
              <a:rPr lang="he-IL" sz="1200" b="0" dirty="0">
                <a:solidFill>
                  <a:schemeClr val="tx1">
                    <a:lumMod val="75000"/>
                    <a:lumOff val="25000"/>
                  </a:schemeClr>
                </a:solidFill>
                <a:latin typeface="Calibri" panose="020F0502020204030204" pitchFamily="34" charset="0"/>
                <a:cs typeface="Calibri" panose="020F0502020204030204" pitchFamily="34" charset="0"/>
              </a:rPr>
              <a:t>בוחנים האם אנחנו באמת צריכים את המוצר או רק מאד רוצים אותו לדוגמה האם הילדה צריכה שמלה חדשה לכל חתונה או שהיא רק רוצה...</a:t>
            </a:r>
            <a:endParaRPr lang="he-IL" sz="1200" b="1" dirty="0">
              <a:solidFill>
                <a:schemeClr val="tx1">
                  <a:lumMod val="75000"/>
                  <a:lumOff val="25000"/>
                </a:schemeClr>
              </a:solidFill>
              <a:latin typeface="Calibri" panose="020F0502020204030204" pitchFamily="34" charset="0"/>
              <a:cs typeface="Calibri" panose="020F0502020204030204" pitchFamily="34" charset="0"/>
            </a:endParaRPr>
          </a:p>
          <a:p>
            <a:pPr marL="628650" marR="0" lvl="1"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he-IL" sz="1200" b="1" dirty="0">
                <a:solidFill>
                  <a:schemeClr val="tx1">
                    <a:lumMod val="75000"/>
                    <a:lumOff val="25000"/>
                  </a:schemeClr>
                </a:solidFill>
                <a:latin typeface="Calibri" panose="020F0502020204030204" pitchFamily="34" charset="0"/>
                <a:cs typeface="Calibri" panose="020F0502020204030204" pitchFamily="34" charset="0"/>
              </a:rPr>
              <a:t>משתפים את הילדים: </a:t>
            </a:r>
            <a:r>
              <a:rPr lang="he-IL" sz="1200" b="0" dirty="0">
                <a:solidFill>
                  <a:schemeClr val="tx1">
                    <a:lumMod val="75000"/>
                    <a:lumOff val="25000"/>
                  </a:schemeClr>
                </a:solidFill>
                <a:latin typeface="Calibri" panose="020F0502020204030204" pitchFamily="34" charset="0"/>
                <a:cs typeface="Calibri" panose="020F0502020204030204" pitchFamily="34" charset="0"/>
              </a:rPr>
              <a:t>חודש הרמדאן (ותקופת החגים בכלל) היא הזדמנות נהדרת </a:t>
            </a:r>
            <a:r>
              <a:rPr lang="he-IL" sz="1200" dirty="0">
                <a:solidFill>
                  <a:schemeClr val="tx1">
                    <a:lumMod val="75000"/>
                    <a:lumOff val="25000"/>
                  </a:schemeClr>
                </a:solidFill>
                <a:latin typeface="Calibri" panose="020F0502020204030204" pitchFamily="34" charset="0"/>
                <a:cs typeface="Calibri" panose="020F0502020204030204" pitchFamily="34" charset="0"/>
              </a:rPr>
              <a:t>לסגל לילדים התנהגויות פיננסיות נכונות ובריאות לעתיד. שתפו אותם בחשיבות שבהיערכות מקדימה לחודש זה، הציגו את ההוצאות הצפויות של משק הבית، הגדירו סכום שייועד להוצאות של הילדים על בגדים ובילויים וערכו יחד סקר שוק. בדרך זו הבית כולו יוכל ליהנות מהשיח המשתף. </a:t>
            </a:r>
          </a:p>
          <a:p>
            <a:pPr marL="628650" marR="0" lvl="1"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endParaRPr lang="he-IL" sz="1200" dirty="0">
              <a:solidFill>
                <a:schemeClr val="tx1">
                  <a:lumMod val="75000"/>
                  <a:lumOff val="25000"/>
                </a:schemeClr>
              </a:solidFill>
              <a:latin typeface="Calibri" panose="020F0502020204030204" pitchFamily="34" charset="0"/>
              <a:cs typeface="Calibri" panose="020F0502020204030204" pitchFamily="34" charset="0"/>
            </a:endParaRP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endParaRPr lang="he-IL" sz="1200" dirty="0"/>
          </a:p>
          <a:p>
            <a:endParaRPr lang="he-IL" dirty="0"/>
          </a:p>
        </p:txBody>
      </p:sp>
      <p:sp>
        <p:nvSpPr>
          <p:cNvPr id="4" name="מציין מיקום של מספר שקופית 3"/>
          <p:cNvSpPr>
            <a:spLocks noGrp="1"/>
          </p:cNvSpPr>
          <p:nvPr>
            <p:ph type="sldNum" sz="quarter" idx="5"/>
          </p:nvPr>
        </p:nvSpPr>
        <p:spPr/>
        <p:txBody>
          <a:bodyPr/>
          <a:lstStyle/>
          <a:p>
            <a:fld id="{4E6C7994-BCEB-4DDD-8FB9-19910FF3E373}" type="slidenum">
              <a:rPr lang="he-IL" smtClean="0"/>
              <a:t>9</a:t>
            </a:fld>
            <a:endParaRPr lang="he-IL"/>
          </a:p>
        </p:txBody>
      </p:sp>
    </p:spTree>
    <p:extLst>
      <p:ext uri="{BB962C8B-B14F-4D97-AF65-F5344CB8AC3E}">
        <p14:creationId xmlns:p14="http://schemas.microsoft.com/office/powerpoint/2010/main" val="2855447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a:p>
        </p:txBody>
      </p:sp>
      <p:sp>
        <p:nvSpPr>
          <p:cNvPr id="4" name="Date Placeholder 3"/>
          <p:cNvSpPr>
            <a:spLocks noGrp="1"/>
          </p:cNvSpPr>
          <p:nvPr>
            <p:ph type="dt" sz="half" idx="10"/>
          </p:nvPr>
        </p:nvSpPr>
        <p:spPr/>
        <p:txBody>
          <a:bodyPr/>
          <a:lstStyle/>
          <a:p>
            <a:fld id="{D4C80799-74F3-4988-A71D-F16BDB8609E5}" type="datetimeFigureOut">
              <a:rPr lang="he-IL" smtClean="0"/>
              <a:t>ג'/תשרי/תשפ"ג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BDBABD5-A9EB-493B-884C-4D57B303F188}" type="slidenum">
              <a:rPr lang="he-IL" smtClean="0"/>
              <a:t>‹#›</a:t>
            </a:fld>
            <a:endParaRPr lang="he-IL"/>
          </a:p>
        </p:txBody>
      </p:sp>
    </p:spTree>
    <p:extLst>
      <p:ext uri="{BB962C8B-B14F-4D97-AF65-F5344CB8AC3E}">
        <p14:creationId xmlns:p14="http://schemas.microsoft.com/office/powerpoint/2010/main" val="325472207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D4C80799-74F3-4988-A71D-F16BDB8609E5}" type="datetimeFigureOut">
              <a:rPr lang="he-IL" smtClean="0"/>
              <a:t>ג'/תשרי/תשפ"ג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BDBABD5-A9EB-493B-884C-4D57B303F188}" type="slidenum">
              <a:rPr lang="he-IL" smtClean="0"/>
              <a:t>‹#›</a:t>
            </a:fld>
            <a:endParaRPr lang="he-IL"/>
          </a:p>
        </p:txBody>
      </p:sp>
    </p:spTree>
    <p:extLst>
      <p:ext uri="{BB962C8B-B14F-4D97-AF65-F5344CB8AC3E}">
        <p14:creationId xmlns:p14="http://schemas.microsoft.com/office/powerpoint/2010/main" val="39865506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D4C80799-74F3-4988-A71D-F16BDB8609E5}" type="datetimeFigureOut">
              <a:rPr lang="he-IL" smtClean="0"/>
              <a:t>ג'/תשרי/תשפ"ג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BDBABD5-A9EB-493B-884C-4D57B303F188}" type="slidenum">
              <a:rPr lang="he-IL" smtClean="0"/>
              <a:t>‹#›</a:t>
            </a:fld>
            <a:endParaRPr lang="he-IL"/>
          </a:p>
        </p:txBody>
      </p:sp>
    </p:spTree>
    <p:extLst>
      <p:ext uri="{BB962C8B-B14F-4D97-AF65-F5344CB8AC3E}">
        <p14:creationId xmlns:p14="http://schemas.microsoft.com/office/powerpoint/2010/main" val="26371108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a:t>Insert Image</a:t>
            </a:r>
            <a:endParaRPr lang="en-GB"/>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a:solidFill>
                  <a:schemeClr val="bg1"/>
                </a:solidFill>
              </a:defRPr>
            </a:lvl1pPr>
          </a:lstStyle>
          <a:p>
            <a:pPr marL="0" lvl="0"/>
            <a:r>
              <a:rPr lang="en-US"/>
              <a:t>TITLE</a:t>
            </a:r>
            <a:endParaRPr lang="en-GB"/>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ct val="0"/>
              </a:spcBef>
              <a:buNone/>
              <a:defRPr lang="en-GB" sz="2000">
                <a:solidFill>
                  <a:schemeClr val="bg1"/>
                </a:solidFill>
              </a:defRPr>
            </a:lvl1pPr>
          </a:lstStyle>
          <a:p>
            <a:pPr lvl="0"/>
            <a:r>
              <a:rPr lang="en-US"/>
              <a:t>Subtitle</a:t>
            </a:r>
            <a:endParaRPr lang="en-GB"/>
          </a:p>
        </p:txBody>
      </p:sp>
    </p:spTree>
    <p:extLst>
      <p:ext uri="{BB962C8B-B14F-4D97-AF65-F5344CB8AC3E}">
        <p14:creationId xmlns:p14="http://schemas.microsoft.com/office/powerpoint/2010/main" val="222895224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a:t>Insert Image</a:t>
            </a:r>
            <a:endParaRPr lang="en-GB"/>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smtClean="0">
                <a:latin typeface="+mn-lt"/>
                <a:ea typeface="+mj-ea"/>
                <a:cs typeface="+mj-cs"/>
              </a:defRPr>
            </a:lvl1pPr>
          </a:lstStyle>
          <a:p>
            <a:pPr marL="57150" lvl="0" indent="-285750">
              <a:lnSpc>
                <a:spcPct val="100000"/>
              </a:lnSpc>
              <a:spcBef>
                <a:spcPct val="0"/>
              </a:spcBef>
            </a:pPr>
            <a:r>
              <a:rPr lang="en-US"/>
              <a:t>Click to 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smtClean="0">
                <a:latin typeface="+mn-lt"/>
                <a:ea typeface="+mj-ea"/>
                <a:cs typeface="+mj-cs"/>
              </a:defRPr>
            </a:lvl1pPr>
          </a:lstStyle>
          <a:p>
            <a:pPr marL="57150" lvl="0" indent="-285750">
              <a:lnSpc>
                <a:spcPct val="100000"/>
              </a:lnSpc>
              <a:spcBef>
                <a:spcPct val="0"/>
              </a:spcBef>
            </a:pPr>
            <a:r>
              <a:rPr lang="en-US"/>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a:t>Click to edit Master title style</a:t>
            </a:r>
            <a:endParaRPr lang="en-GB"/>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a:t>Icon</a:t>
            </a:r>
            <a:endParaRPr lang="en-GB"/>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a:t>Icon</a:t>
            </a:r>
            <a:endParaRPr lang="en-GB"/>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a:p>
        </p:txBody>
      </p:sp>
    </p:spTree>
    <p:extLst>
      <p:ext uri="{BB962C8B-B14F-4D97-AF65-F5344CB8AC3E}">
        <p14:creationId xmlns:p14="http://schemas.microsoft.com/office/powerpoint/2010/main" val="11297994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a:t>Insert Image</a:t>
            </a:r>
            <a:endParaRPr lang="en-GB"/>
          </a:p>
        </p:txBody>
      </p:sp>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800"/>
            </a:lvl1pPr>
          </a:lstStyle>
          <a:p>
            <a:pPr marL="285750" marR="0" lvl="0" indent="-285750" algn="ctr" defTabSz="914400" rtl="0" eaLnBrk="1" fontAlgn="auto" latinLnBrk="0" hangingPunct="1">
              <a:lnSpc>
                <a:spcPct val="90000"/>
              </a:lnSpc>
              <a:spcBef>
                <a:spcPts val="1000"/>
              </a:spcBef>
              <a:spcAft>
                <a:spcPct val="0"/>
              </a:spcAft>
              <a:buClrTx/>
              <a:buSzTx/>
              <a:defRPr/>
            </a:pPr>
            <a:r>
              <a:rPr lang="en-US"/>
              <a:t>Insert Image</a:t>
            </a:r>
            <a:endParaRPr lang="en-GB"/>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smtClean="0">
                <a:solidFill>
                  <a:schemeClr val="tx1"/>
                </a:solidFill>
                <a:latin typeface="+mn-lt"/>
                <a:ea typeface="+mj-ea"/>
                <a:cs typeface="+mj-cs"/>
              </a:defRPr>
            </a:lvl1pPr>
          </a:lstStyle>
          <a:p>
            <a:pPr marL="57150" lvl="0" indent="-285750">
              <a:lnSpc>
                <a:spcPct val="100000"/>
              </a:lnSpc>
              <a:spcBef>
                <a:spcPct val="0"/>
              </a:spcBef>
            </a:pPr>
            <a:r>
              <a:rPr lang="en-US"/>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a:solidFill>
                  <a:schemeClr val="tx1"/>
                </a:solidFill>
                <a:latin typeface="Corbel" panose="020B0503020204020204" pitchFamily="34" charset="0"/>
              </a:defRPr>
            </a:lvl1pPr>
          </a:lstStyle>
          <a:p>
            <a:pPr marL="0" lvl="0">
              <a:lnSpc>
                <a:spcPct val="100000"/>
              </a:lnSpc>
            </a:pPr>
            <a:r>
              <a:rPr lang="en-US"/>
              <a:t>Click to edit Master title style</a:t>
            </a:r>
            <a:endParaRPr lang="en-GB"/>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a:p>
        </p:txBody>
      </p:sp>
    </p:spTree>
    <p:extLst>
      <p:ext uri="{BB962C8B-B14F-4D97-AF65-F5344CB8AC3E}">
        <p14:creationId xmlns:p14="http://schemas.microsoft.com/office/powerpoint/2010/main" val="61714291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a:t>Insert Image</a:t>
            </a:r>
            <a:endParaRPr lang="en-GB"/>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a:solidFill>
                  <a:schemeClr val="bg1"/>
                </a:solidFill>
              </a:defRPr>
            </a:lvl1pPr>
          </a:lstStyle>
          <a:p>
            <a:pPr marL="0" lvl="0" algn="ctr"/>
            <a:r>
              <a:rPr lang="en-US"/>
              <a:t>TITLE</a:t>
            </a:r>
            <a:endParaRPr lang="en-GB"/>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a:t>Icon</a:t>
            </a:r>
            <a:endParaRPr lang="en-GB"/>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a:t>Icon</a:t>
            </a:r>
            <a:endParaRPr lang="en-GB"/>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a:t>Icon</a:t>
            </a:r>
            <a:endParaRPr lang="en-GB"/>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a:t>Icon</a:t>
            </a:r>
            <a:endParaRPr lang="en-GB"/>
          </a:p>
        </p:txBody>
      </p:sp>
    </p:spTree>
    <p:extLst>
      <p:ext uri="{BB962C8B-B14F-4D97-AF65-F5344CB8AC3E}">
        <p14:creationId xmlns:p14="http://schemas.microsoft.com/office/powerpoint/2010/main" val="288820857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a:t>Insert Image</a:t>
            </a:r>
            <a:endParaRPr lang="en-GB"/>
          </a:p>
        </p:txBody>
      </p:sp>
      <p:sp>
        <p:nvSpPr>
          <p:cNvPr id="2" name="Titl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a:solidFill>
                  <a:schemeClr val="bg1"/>
                </a:solidFill>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a:t>Click to edit Master text styles</a:t>
            </a:r>
          </a:p>
        </p:txBody>
      </p:sp>
    </p:spTree>
    <p:extLst>
      <p:ext uri="{BB962C8B-B14F-4D97-AF65-F5344CB8AC3E}">
        <p14:creationId xmlns:p14="http://schemas.microsoft.com/office/powerpoint/2010/main" val="400860904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a:t>Insert Image</a:t>
            </a:r>
            <a:endParaRPr lang="en-GB"/>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smtClean="0">
                <a:solidFill>
                  <a:schemeClr val="bg1">
                    <a:lumMod val="95000"/>
                  </a:schemeClr>
                </a:solidFill>
                <a:latin typeface="+mn-lt"/>
                <a:ea typeface="+mj-ea"/>
                <a:cs typeface="+mj-cs"/>
              </a:defRPr>
            </a:lvl1pPr>
          </a:lstStyle>
          <a:p>
            <a:pPr marL="0" lvl="0">
              <a:lnSpc>
                <a:spcPct val="100000"/>
              </a:lnSpc>
              <a:spcBef>
                <a:spcPct val="0"/>
              </a:spcBef>
              <a:buNone/>
            </a:pPr>
            <a:r>
              <a:rPr lang="en-US"/>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a:t>Click to edit Master title style</a:t>
            </a:r>
            <a:endParaRPr lang="en-GB"/>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a:t>Icon</a:t>
            </a:r>
            <a:endParaRPr lang="en-GB"/>
          </a:p>
        </p:txBody>
      </p:sp>
      <p:sp>
        <p:nvSpPr>
          <p:cNvPr id="8" name="Slide Number Placeholder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a:p>
        </p:txBody>
      </p:sp>
    </p:spTree>
    <p:extLst>
      <p:ext uri="{BB962C8B-B14F-4D97-AF65-F5344CB8AC3E}">
        <p14:creationId xmlns:p14="http://schemas.microsoft.com/office/powerpoint/2010/main" val="333033759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D4C80799-74F3-4988-A71D-F16BDB8609E5}" type="datetimeFigureOut">
              <a:rPr lang="he-IL" smtClean="0"/>
              <a:t>ג'/תשרי/תשפ"ג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BDBABD5-A9EB-493B-884C-4D57B303F188}" type="slidenum">
              <a:rPr lang="he-IL" smtClean="0"/>
              <a:t>‹#›</a:t>
            </a:fld>
            <a:endParaRPr lang="he-IL"/>
          </a:p>
        </p:txBody>
      </p:sp>
    </p:spTree>
    <p:extLst>
      <p:ext uri="{BB962C8B-B14F-4D97-AF65-F5344CB8AC3E}">
        <p14:creationId xmlns:p14="http://schemas.microsoft.com/office/powerpoint/2010/main" val="2157752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D4C80799-74F3-4988-A71D-F16BDB8609E5}" type="datetimeFigureOut">
              <a:rPr lang="he-IL" smtClean="0"/>
              <a:t>ג'/תשרי/תשפ"ג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BDBABD5-A9EB-493B-884C-4D57B303F188}" type="slidenum">
              <a:rPr lang="he-IL" smtClean="0"/>
              <a:t>‹#›</a:t>
            </a:fld>
            <a:endParaRPr lang="he-IL"/>
          </a:p>
        </p:txBody>
      </p:sp>
    </p:spTree>
    <p:extLst>
      <p:ext uri="{BB962C8B-B14F-4D97-AF65-F5344CB8AC3E}">
        <p14:creationId xmlns:p14="http://schemas.microsoft.com/office/powerpoint/2010/main" val="3572602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D4C80799-74F3-4988-A71D-F16BDB8609E5}" type="datetimeFigureOut">
              <a:rPr lang="he-IL" smtClean="0"/>
              <a:t>ג'/תשרי/תשפ"ג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BDBABD5-A9EB-493B-884C-4D57B303F188}" type="slidenum">
              <a:rPr lang="he-IL" smtClean="0"/>
              <a:t>‹#›</a:t>
            </a:fld>
            <a:endParaRPr lang="he-IL"/>
          </a:p>
        </p:txBody>
      </p:sp>
    </p:spTree>
    <p:extLst>
      <p:ext uri="{BB962C8B-B14F-4D97-AF65-F5344CB8AC3E}">
        <p14:creationId xmlns:p14="http://schemas.microsoft.com/office/powerpoint/2010/main" val="25650240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D4C80799-74F3-4988-A71D-F16BDB8609E5}" type="datetimeFigureOut">
              <a:rPr lang="he-IL" smtClean="0"/>
              <a:t>ג'/תשרי/תשפ"ג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BDBABD5-A9EB-493B-884C-4D57B303F188}" type="slidenum">
              <a:rPr lang="he-IL" smtClean="0"/>
              <a:t>‹#›</a:t>
            </a:fld>
            <a:endParaRPr lang="he-IL"/>
          </a:p>
        </p:txBody>
      </p:sp>
    </p:spTree>
    <p:extLst>
      <p:ext uri="{BB962C8B-B14F-4D97-AF65-F5344CB8AC3E}">
        <p14:creationId xmlns:p14="http://schemas.microsoft.com/office/powerpoint/2010/main" val="4032657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D4C80799-74F3-4988-A71D-F16BDB8609E5}" type="datetimeFigureOut">
              <a:rPr lang="he-IL" smtClean="0"/>
              <a:t>ג'/תשרי/תשפ"ג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BDBABD5-A9EB-493B-884C-4D57B303F188}" type="slidenum">
              <a:rPr lang="he-IL" smtClean="0"/>
              <a:t>‹#›</a:t>
            </a:fld>
            <a:endParaRPr lang="he-IL"/>
          </a:p>
        </p:txBody>
      </p:sp>
    </p:spTree>
    <p:extLst>
      <p:ext uri="{BB962C8B-B14F-4D97-AF65-F5344CB8AC3E}">
        <p14:creationId xmlns:p14="http://schemas.microsoft.com/office/powerpoint/2010/main" val="357952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D4C80799-74F3-4988-A71D-F16BDB8609E5}" type="datetimeFigureOut">
              <a:rPr lang="he-IL" smtClean="0"/>
              <a:t>ג'/תשרי/תשפ"ג</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7BDBABD5-A9EB-493B-884C-4D57B303F188}" type="slidenum">
              <a:rPr lang="he-IL" smtClean="0"/>
              <a:t>‹#›</a:t>
            </a:fld>
            <a:endParaRPr lang="he-IL"/>
          </a:p>
        </p:txBody>
      </p:sp>
    </p:spTree>
    <p:extLst>
      <p:ext uri="{BB962C8B-B14F-4D97-AF65-F5344CB8AC3E}">
        <p14:creationId xmlns:p14="http://schemas.microsoft.com/office/powerpoint/2010/main" val="126815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D4C80799-74F3-4988-A71D-F16BDB8609E5}" type="datetimeFigureOut">
              <a:rPr lang="he-IL" smtClean="0"/>
              <a:t>ג'/תשרי/תשפ"ג</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BDBABD5-A9EB-493B-884C-4D57B303F188}" type="slidenum">
              <a:rPr lang="he-IL" smtClean="0"/>
              <a:t>‹#›</a:t>
            </a:fld>
            <a:endParaRPr lang="he-IL"/>
          </a:p>
        </p:txBody>
      </p:sp>
    </p:spTree>
    <p:extLst>
      <p:ext uri="{BB962C8B-B14F-4D97-AF65-F5344CB8AC3E}">
        <p14:creationId xmlns:p14="http://schemas.microsoft.com/office/powerpoint/2010/main" val="844736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C80799-74F3-4988-A71D-F16BDB8609E5}" type="datetimeFigureOut">
              <a:rPr lang="he-IL" smtClean="0"/>
              <a:t>ג'/תשרי/תשפ"ג</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7BDBABD5-A9EB-493B-884C-4D57B303F188}" type="slidenum">
              <a:rPr lang="he-IL" smtClean="0"/>
              <a:t>‹#›</a:t>
            </a:fld>
            <a:endParaRPr lang="he-IL"/>
          </a:p>
        </p:txBody>
      </p:sp>
    </p:spTree>
    <p:extLst>
      <p:ext uri="{BB962C8B-B14F-4D97-AF65-F5344CB8AC3E}">
        <p14:creationId xmlns:p14="http://schemas.microsoft.com/office/powerpoint/2010/main" val="2744721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D4C80799-74F3-4988-A71D-F16BDB8609E5}" type="datetimeFigureOut">
              <a:rPr lang="he-IL" smtClean="0"/>
              <a:t>ג'/תשרי/תשפ"ג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BDBABD5-A9EB-493B-884C-4D57B303F188}" type="slidenum">
              <a:rPr lang="he-IL" smtClean="0"/>
              <a:t>‹#›</a:t>
            </a:fld>
            <a:endParaRPr lang="he-IL"/>
          </a:p>
        </p:txBody>
      </p:sp>
    </p:spTree>
    <p:extLst>
      <p:ext uri="{BB962C8B-B14F-4D97-AF65-F5344CB8AC3E}">
        <p14:creationId xmlns:p14="http://schemas.microsoft.com/office/powerpoint/2010/main" val="2457811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D4C80799-74F3-4988-A71D-F16BDB8609E5}" type="datetimeFigureOut">
              <a:rPr lang="he-IL" smtClean="0"/>
              <a:t>ג'/תשרי/תשפ"ג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BDBABD5-A9EB-493B-884C-4D57B303F188}" type="slidenum">
              <a:rPr lang="he-IL" smtClean="0"/>
              <a:t>‹#›</a:t>
            </a:fld>
            <a:endParaRPr lang="he-IL"/>
          </a:p>
        </p:txBody>
      </p:sp>
    </p:spTree>
    <p:extLst>
      <p:ext uri="{BB962C8B-B14F-4D97-AF65-F5344CB8AC3E}">
        <p14:creationId xmlns:p14="http://schemas.microsoft.com/office/powerpoint/2010/main" val="3915161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D4C80799-74F3-4988-A71D-F16BDB8609E5}" type="datetimeFigureOut">
              <a:rPr lang="he-IL" smtClean="0"/>
              <a:t>ג'/תשרי/תשפ"ג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BDBABD5-A9EB-493B-884C-4D57B303F188}" type="slidenum">
              <a:rPr lang="he-IL" smtClean="0"/>
              <a:t>‹#›</a:t>
            </a:fld>
            <a:endParaRPr lang="he-IL"/>
          </a:p>
        </p:txBody>
      </p:sp>
    </p:spTree>
    <p:extLst>
      <p:ext uri="{BB962C8B-B14F-4D97-AF65-F5344CB8AC3E}">
        <p14:creationId xmlns:p14="http://schemas.microsoft.com/office/powerpoint/2010/main" val="1004226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D4C80799-74F3-4988-A71D-F16BDB8609E5}" type="datetimeFigureOut">
              <a:rPr lang="he-IL" smtClean="0"/>
              <a:t>ג'/תשרי/תשפ"ג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BDBABD5-A9EB-493B-884C-4D57B303F188}" type="slidenum">
              <a:rPr lang="he-IL" smtClean="0"/>
              <a:t>‹#›</a:t>
            </a:fld>
            <a:endParaRPr lang="he-IL"/>
          </a:p>
        </p:txBody>
      </p:sp>
    </p:spTree>
    <p:extLst>
      <p:ext uri="{BB962C8B-B14F-4D97-AF65-F5344CB8AC3E}">
        <p14:creationId xmlns:p14="http://schemas.microsoft.com/office/powerpoint/2010/main" val="27815163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dirty="0"/>
              <a:t>Subtitle</a:t>
            </a:r>
            <a:endParaRPr lang="en-GB" dirty="0"/>
          </a:p>
        </p:txBody>
      </p:sp>
    </p:spTree>
    <p:extLst>
      <p:ext uri="{BB962C8B-B14F-4D97-AF65-F5344CB8AC3E}">
        <p14:creationId xmlns:p14="http://schemas.microsoft.com/office/powerpoint/2010/main" val="39506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D4C80799-74F3-4988-A71D-F16BDB8609E5}" type="datetimeFigureOut">
              <a:rPr lang="he-IL" smtClean="0"/>
              <a:t>ג'/תשרי/תשפ"ג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BDBABD5-A9EB-493B-884C-4D57B303F188}" type="slidenum">
              <a:rPr lang="he-IL" smtClean="0"/>
              <a:t>‹#›</a:t>
            </a:fld>
            <a:endParaRPr lang="he-IL"/>
          </a:p>
        </p:txBody>
      </p:sp>
    </p:spTree>
    <p:extLst>
      <p:ext uri="{BB962C8B-B14F-4D97-AF65-F5344CB8AC3E}">
        <p14:creationId xmlns:p14="http://schemas.microsoft.com/office/powerpoint/2010/main" val="425895117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a:t>Click to 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977199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dirty="0"/>
              <a:t>Insert Image</a:t>
            </a:r>
            <a:endParaRPr lang="en-GB" dirty="0"/>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a:t>Click to edit Master title style</a:t>
            </a:r>
            <a:endParaRPr lang="en-GB" dirty="0"/>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17287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dirty="0"/>
              <a:t>TITLE</a:t>
            </a:r>
            <a:endParaRPr lang="en-GB" dirty="0"/>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Tree>
    <p:extLst>
      <p:ext uri="{BB962C8B-B14F-4D97-AF65-F5344CB8AC3E}">
        <p14:creationId xmlns:p14="http://schemas.microsoft.com/office/powerpoint/2010/main" val="3158002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a:t>Click to edit Master title style</a:t>
            </a:r>
            <a:endParaRPr lang="en-GB" dirty="0"/>
          </a:p>
        </p:txBody>
      </p:sp>
      <p:sp>
        <p:nvSpPr>
          <p:cNvPr id="3" name="Text Placeholder 2">
            <a:extLst>
              <a:ext uri="{FF2B5EF4-FFF2-40B4-BE49-F238E27FC236}">
                <a16:creationId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a:t>Click to edit Master text styles</a:t>
            </a:r>
          </a:p>
        </p:txBody>
      </p:sp>
    </p:spTree>
    <p:extLst>
      <p:ext uri="{BB962C8B-B14F-4D97-AF65-F5344CB8AC3E}">
        <p14:creationId xmlns:p14="http://schemas.microsoft.com/office/powerpoint/2010/main" val="7608245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8" name="Slide Number Placeholder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369072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Date Placeholder 4"/>
          <p:cNvSpPr>
            <a:spLocks noGrp="1"/>
          </p:cNvSpPr>
          <p:nvPr>
            <p:ph type="dt" sz="half" idx="10"/>
          </p:nvPr>
        </p:nvSpPr>
        <p:spPr/>
        <p:txBody>
          <a:bodyPr/>
          <a:lstStyle/>
          <a:p>
            <a:fld id="{D4C80799-74F3-4988-A71D-F16BDB8609E5}" type="datetimeFigureOut">
              <a:rPr lang="he-IL" smtClean="0"/>
              <a:t>ג'/תשרי/תשפ"ג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BDBABD5-A9EB-493B-884C-4D57B303F188}" type="slidenum">
              <a:rPr lang="he-IL" smtClean="0"/>
              <a:t>‹#›</a:t>
            </a:fld>
            <a:endParaRPr lang="he-IL"/>
          </a:p>
        </p:txBody>
      </p:sp>
    </p:spTree>
    <p:extLst>
      <p:ext uri="{BB962C8B-B14F-4D97-AF65-F5344CB8AC3E}">
        <p14:creationId xmlns:p14="http://schemas.microsoft.com/office/powerpoint/2010/main" val="313809667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p>
            <a:fld id="{D4C80799-74F3-4988-A71D-F16BDB8609E5}" type="datetimeFigureOut">
              <a:rPr lang="he-IL" smtClean="0"/>
              <a:t>ג'/תשרי/תשפ"ג</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7BDBABD5-A9EB-493B-884C-4D57B303F188}" type="slidenum">
              <a:rPr lang="he-IL" smtClean="0"/>
              <a:t>‹#›</a:t>
            </a:fld>
            <a:endParaRPr lang="he-IL"/>
          </a:p>
        </p:txBody>
      </p:sp>
    </p:spTree>
    <p:extLst>
      <p:ext uri="{BB962C8B-B14F-4D97-AF65-F5344CB8AC3E}">
        <p14:creationId xmlns:p14="http://schemas.microsoft.com/office/powerpoint/2010/main" val="235945977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D4C80799-74F3-4988-A71D-F16BDB8609E5}" type="datetimeFigureOut">
              <a:rPr lang="he-IL" smtClean="0"/>
              <a:t>ג'/תשרי/תשפ"ג</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BDBABD5-A9EB-493B-884C-4D57B303F188}" type="slidenum">
              <a:rPr lang="he-IL" smtClean="0"/>
              <a:t>‹#›</a:t>
            </a:fld>
            <a:endParaRPr lang="he-IL"/>
          </a:p>
        </p:txBody>
      </p:sp>
    </p:spTree>
    <p:extLst>
      <p:ext uri="{BB962C8B-B14F-4D97-AF65-F5344CB8AC3E}">
        <p14:creationId xmlns:p14="http://schemas.microsoft.com/office/powerpoint/2010/main" val="11613917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C80799-74F3-4988-A71D-F16BDB8609E5}" type="datetimeFigureOut">
              <a:rPr lang="he-IL" smtClean="0"/>
              <a:t>ג'/תשרי/תשפ"ג</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7BDBABD5-A9EB-493B-884C-4D57B303F188}" type="slidenum">
              <a:rPr lang="he-IL" smtClean="0"/>
              <a:t>‹#›</a:t>
            </a:fld>
            <a:endParaRPr lang="he-IL"/>
          </a:p>
        </p:txBody>
      </p:sp>
    </p:spTree>
    <p:extLst>
      <p:ext uri="{BB962C8B-B14F-4D97-AF65-F5344CB8AC3E}">
        <p14:creationId xmlns:p14="http://schemas.microsoft.com/office/powerpoint/2010/main" val="215715384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D4C80799-74F3-4988-A71D-F16BDB8609E5}" type="datetimeFigureOut">
              <a:rPr lang="he-IL" smtClean="0"/>
              <a:t>ג'/תשרי/תשפ"ג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BDBABD5-A9EB-493B-884C-4D57B303F188}" type="slidenum">
              <a:rPr lang="he-IL" smtClean="0"/>
              <a:t>‹#›</a:t>
            </a:fld>
            <a:endParaRPr lang="he-IL"/>
          </a:p>
        </p:txBody>
      </p:sp>
    </p:spTree>
    <p:extLst>
      <p:ext uri="{BB962C8B-B14F-4D97-AF65-F5344CB8AC3E}">
        <p14:creationId xmlns:p14="http://schemas.microsoft.com/office/powerpoint/2010/main" val="116523724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D4C80799-74F3-4988-A71D-F16BDB8609E5}" type="datetimeFigureOut">
              <a:rPr lang="he-IL" smtClean="0"/>
              <a:t>ג'/תשרי/תשפ"ג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BDBABD5-A9EB-493B-884C-4D57B303F188}" type="slidenum">
              <a:rPr lang="he-IL" smtClean="0"/>
              <a:t>‹#›</a:t>
            </a:fld>
            <a:endParaRPr lang="he-IL"/>
          </a:p>
        </p:txBody>
      </p:sp>
    </p:spTree>
    <p:extLst>
      <p:ext uri="{BB962C8B-B14F-4D97-AF65-F5344CB8AC3E}">
        <p14:creationId xmlns:p14="http://schemas.microsoft.com/office/powerpoint/2010/main" val="52340352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C80799-74F3-4988-A71D-F16BDB8609E5}" type="datetimeFigureOut">
              <a:rPr lang="he-IL" smtClean="0"/>
              <a:t>ג'/תשרי/תשפ"ג</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BABD5-A9EB-493B-884C-4D57B303F188}" type="slidenum">
              <a:rPr lang="he-IL" smtClean="0"/>
              <a:t>‹#›</a:t>
            </a:fld>
            <a:endParaRPr lang="he-IL"/>
          </a:p>
        </p:txBody>
      </p:sp>
    </p:spTree>
    <p:extLst>
      <p:ext uri="{BB962C8B-B14F-4D97-AF65-F5344CB8AC3E}">
        <p14:creationId xmlns:p14="http://schemas.microsoft.com/office/powerpoint/2010/main" val="1871136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72" r:id="rId12"/>
    <p:sldLayoutId id="2147483673" r:id="rId13"/>
    <p:sldLayoutId id="2147483674" r:id="rId14"/>
    <p:sldLayoutId id="2147483675" r:id="rId15"/>
    <p:sldLayoutId id="2147483676" r:id="rId16"/>
    <p:sldLayoutId id="2147483677" r:id="rId17"/>
  </p:sldLayoutIdLst>
  <p:transition/>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C80799-74F3-4988-A71D-F16BDB8609E5}" type="datetimeFigureOut">
              <a:rPr lang="he-IL" smtClean="0"/>
              <a:t>ג'/תשרי/תשפ"ג</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BABD5-A9EB-493B-884C-4D57B303F188}" type="slidenum">
              <a:rPr lang="he-IL" smtClean="0"/>
              <a:t>‹#›</a:t>
            </a:fld>
            <a:endParaRPr lang="he-IL"/>
          </a:p>
        </p:txBody>
      </p:sp>
    </p:spTree>
    <p:extLst>
      <p:ext uri="{BB962C8B-B14F-4D97-AF65-F5344CB8AC3E}">
        <p14:creationId xmlns:p14="http://schemas.microsoft.com/office/powerpoint/2010/main" val="363407816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20.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8.png"/><Relationship Id="rId5" Type="http://schemas.openxmlformats.org/officeDocument/2006/relationships/image" Target="../media/image10.png"/><Relationship Id="rId10" Type="http://schemas.openxmlformats.org/officeDocument/2006/relationships/image" Target="../media/image18.svg"/><Relationship Id="rId4" Type="http://schemas.openxmlformats.org/officeDocument/2006/relationships/image" Target="../media/image15.jpe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32.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0.sv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36.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4.sv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7.jpeg"/><Relationship Id="rId7" Type="http://schemas.openxmlformats.org/officeDocument/2006/relationships/image" Target="../media/image49.sv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47.sv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54.sv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7.svg"/><Relationship Id="rId5" Type="http://schemas.openxmlformats.org/officeDocument/2006/relationships/image" Target="../media/image4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2.jpeg"/><Relationship Id="rId7" Type="http://schemas.openxmlformats.org/officeDocument/2006/relationships/image" Target="../media/image5.sv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56.png"/><Relationship Id="rId4" Type="http://schemas.openxmlformats.org/officeDocument/2006/relationships/image" Target="../media/image53.png"/><Relationship Id="rId9" Type="http://schemas.openxmlformats.org/officeDocument/2006/relationships/image" Target="../media/image7.svg"/></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1.jpeg"/><Relationship Id="rId7" Type="http://schemas.openxmlformats.org/officeDocument/2006/relationships/image" Target="../media/image73.svg"/><Relationship Id="rId12"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77.svg"/><Relationship Id="rId5" Type="http://schemas.openxmlformats.org/officeDocument/2006/relationships/image" Target="../media/image71.svg"/><Relationship Id="rId10" Type="http://schemas.openxmlformats.org/officeDocument/2006/relationships/image" Target="../media/image65.png"/><Relationship Id="rId4" Type="http://schemas.openxmlformats.org/officeDocument/2006/relationships/image" Target="../media/image62.png"/><Relationship Id="rId9" Type="http://schemas.openxmlformats.org/officeDocument/2006/relationships/image" Target="../media/image75.svg"/></Relationships>
</file>

<file path=ppt/slides/_rels/slide4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4.jpe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3.png"/><Relationship Id="rId4" Type="http://schemas.openxmlformats.org/officeDocument/2006/relationships/image" Target="../media/image72.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50.xml"/><Relationship Id="rId1" Type="http://schemas.openxmlformats.org/officeDocument/2006/relationships/slideLayout" Target="../slideLayouts/slideLayout24.xml"/><Relationship Id="rId4" Type="http://schemas.openxmlformats.org/officeDocument/2006/relationships/image" Target="../media/image76.png"/></Relationships>
</file>

<file path=ppt/slides/_rels/slide5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טקסט, אדם&#10;&#10;התיאור נוצר באופן אוטומטי">
            <a:extLst>
              <a:ext uri="{FF2B5EF4-FFF2-40B4-BE49-F238E27FC236}">
                <a16:creationId xmlns:a16="http://schemas.microsoft.com/office/drawing/2014/main" id="{D7E5DA3C-BE1F-4A54-B321-4251CA4DD29D}"/>
              </a:ext>
            </a:extLst>
          </p:cNvPr>
          <p:cNvPicPr>
            <a:picLocks noChangeAspect="1"/>
          </p:cNvPicPr>
          <p:nvPr/>
        </p:nvPicPr>
        <p:blipFill>
          <a:blip r:embed="rId3">
            <a:extLst>
              <a:ext uri="{28A0092B-C50C-407E-A947-70E740481C1C}">
                <a14:useLocalDpi xmlns:a14="http://schemas.microsoft.com/office/drawing/2010/main" val="0"/>
              </a:ext>
            </a:extLst>
          </a:blip>
          <a:srcRect t="14013"/>
          <a:stretch>
            <a:fillRect/>
          </a:stretch>
        </p:blipFill>
        <p:spPr>
          <a:xfrm>
            <a:off x="12133" y="0"/>
            <a:ext cx="12179867" cy="6858000"/>
          </a:xfrm>
          <a:prstGeom prst="rect">
            <a:avLst/>
          </a:prstGeom>
        </p:spPr>
      </p:pic>
      <p:sp>
        <p:nvSpPr>
          <p:cNvPr id="5" name="Rectangle 18">
            <a:extLst>
              <a:ext uri="{FF2B5EF4-FFF2-40B4-BE49-F238E27FC236}">
                <a16:creationId xmlns:a16="http://schemas.microsoft.com/office/drawing/2014/main" id="{6804BEF3-F3CA-4BB9-ACBB-41353A0786B2}"/>
              </a:ext>
            </a:extLst>
          </p:cNvPr>
          <p:cNvSpPr/>
          <p:nvPr/>
        </p:nvSpPr>
        <p:spPr>
          <a:xfrm>
            <a:off x="1562099" y="1527002"/>
            <a:ext cx="4201397" cy="1569660"/>
          </a:xfrm>
          <a:prstGeom prst="rect">
            <a:avLst/>
          </a:prstGeom>
        </p:spPr>
        <p:txBody>
          <a:bodyPr wrap="square">
            <a:spAutoFit/>
          </a:bodyPr>
          <a:lstStyle/>
          <a:p>
            <a:pPr algn="ctr" rtl="1"/>
            <a:r>
              <a:rPr lang="ar-AE" sz="4800" b="1">
                <a:solidFill>
                  <a:schemeClr val="bg1"/>
                </a:solidFill>
                <a:latin typeface="Calibri" panose="020F0502020204030204" pitchFamily="34" charset="0"/>
                <a:cs typeface="Calibri" panose="020F0502020204030204" pitchFamily="34" charset="0"/>
              </a:rPr>
              <a:t>كيف ندير أموالنا بشكل صحيح؟</a:t>
            </a:r>
            <a:endParaRPr lang="he-IL" sz="4800" b="1">
              <a:solidFill>
                <a:schemeClr val="bg1"/>
              </a:solidFill>
              <a:latin typeface="Calibri" panose="020F0502020204030204" pitchFamily="34" charset="0"/>
              <a:cs typeface="Calibri" panose="020F0502020204030204" pitchFamily="34" charset="0"/>
            </a:endParaRPr>
          </a:p>
        </p:txBody>
      </p:sp>
      <p:sp>
        <p:nvSpPr>
          <p:cNvPr id="6" name="Rectangle 36" descr="decorative element">
            <a:extLst>
              <a:ext uri="{FF2B5EF4-FFF2-40B4-BE49-F238E27FC236}">
                <a16:creationId xmlns:a16="http://schemas.microsoft.com/office/drawing/2014/main" id="{D30CA7C7-54D6-4440-A9DF-E85A29D0C6EA}"/>
              </a:ext>
            </a:extLst>
          </p:cNvPr>
          <p:cNvSpPr/>
          <p:nvPr/>
        </p:nvSpPr>
        <p:spPr>
          <a:xfrm>
            <a:off x="812800" y="3287509"/>
            <a:ext cx="4950696" cy="1033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8">
            <a:extLst>
              <a:ext uri="{FF2B5EF4-FFF2-40B4-BE49-F238E27FC236}">
                <a16:creationId xmlns:a16="http://schemas.microsoft.com/office/drawing/2014/main" id="{D6CB6364-E801-4610-8933-D6C22B446C3C}"/>
              </a:ext>
            </a:extLst>
          </p:cNvPr>
          <p:cNvSpPr/>
          <p:nvPr/>
        </p:nvSpPr>
        <p:spPr>
          <a:xfrm>
            <a:off x="698501" y="3554790"/>
            <a:ext cx="4950695" cy="646331"/>
          </a:xfrm>
          <a:prstGeom prst="rect">
            <a:avLst/>
          </a:prstGeom>
        </p:spPr>
        <p:txBody>
          <a:bodyPr wrap="square">
            <a:spAutoFit/>
          </a:bodyPr>
          <a:lstStyle/>
          <a:p>
            <a:pPr algn="ctr"/>
            <a:r>
              <a:rPr lang="ar-AE" sz="3600" b="1">
                <a:solidFill>
                  <a:schemeClr val="bg1"/>
                </a:solidFill>
                <a:latin typeface="Calibri" panose="020F0502020204030204" pitchFamily="34" charset="0"/>
                <a:cs typeface="Calibri" panose="020F0502020204030204" pitchFamily="34" charset="0"/>
              </a:rPr>
              <a:t>نصائح وأدوات قيمة</a:t>
            </a:r>
            <a:r>
              <a:rPr lang="he-IL" sz="3600" b="1">
                <a:solidFill>
                  <a:schemeClr val="bg1"/>
                </a:solidFill>
                <a:latin typeface="Calibri" panose="020F0502020204030204" pitchFamily="34" charset="0"/>
                <a:cs typeface="Calibri" panose="020F0502020204030204" pitchFamily="34" charset="0"/>
              </a:rPr>
              <a:t> </a:t>
            </a:r>
            <a:r>
              <a:rPr lang="he-IL" sz="3600" b="1">
                <a:solidFill>
                  <a:schemeClr val="bg1"/>
                </a:solidFill>
                <a:latin typeface="Calibri" panose="020F0502020204030204" pitchFamily="34" charset="0"/>
                <a:cs typeface="Calibri" panose="020F0502020204030204" pitchFamily="34" charset="0"/>
                <a:sym typeface="Wingdings" panose="05000000000000000000" pitchFamily="2" charset="2"/>
              </a:rPr>
              <a:t></a:t>
            </a:r>
            <a:endParaRPr lang="he-IL" sz="3600" b="1">
              <a:solidFill>
                <a:schemeClr val="bg1"/>
              </a:solidFill>
              <a:latin typeface="Calibri" panose="020F0502020204030204" pitchFamily="34" charset="0"/>
              <a:cs typeface="Calibri" panose="020F0502020204030204" pitchFamily="34" charset="0"/>
            </a:endParaRPr>
          </a:p>
        </p:txBody>
      </p:sp>
      <p:pic>
        <p:nvPicPr>
          <p:cNvPr id="7" name="Picture 14">
            <a:extLst>
              <a:ext uri="{FF2B5EF4-FFF2-40B4-BE49-F238E27FC236}">
                <a16:creationId xmlns:a16="http://schemas.microsoft.com/office/drawing/2014/main" id="{BBAA8147-10FE-4346-BB7D-0BC142F0AF1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6669" y="4870054"/>
            <a:ext cx="2370339" cy="1877933"/>
          </a:xfrm>
          <a:prstGeom prst="rect">
            <a:avLst/>
          </a:prstGeom>
        </p:spPr>
      </p:pic>
    </p:spTree>
    <p:extLst>
      <p:ext uri="{BB962C8B-B14F-4D97-AF65-F5344CB8AC3E}">
        <p14:creationId xmlns:p14="http://schemas.microsoft.com/office/powerpoint/2010/main" val="142397376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תמונה 16">
            <a:extLst>
              <a:ext uri="{FF2B5EF4-FFF2-40B4-BE49-F238E27FC236}">
                <a16:creationId xmlns:a16="http://schemas.microsoft.com/office/drawing/2014/main" id="{B8C19B94-AE4A-4325-950B-8958E9E52290}"/>
              </a:ext>
            </a:extLst>
          </p:cNvPr>
          <p:cNvPicPr>
            <a:picLocks noChangeAspect="1"/>
          </p:cNvPicPr>
          <p:nvPr/>
        </p:nvPicPr>
        <p:blipFill>
          <a:blip r:embed="rId3" cstate="hqprint">
            <a:extLst>
              <a:ext uri="{28A0092B-C50C-407E-A947-70E740481C1C}">
                <a14:useLocalDpi xmlns:a14="http://schemas.microsoft.com/office/drawing/2010/main" val="0"/>
              </a:ext>
            </a:extLst>
          </a:blip>
          <a:srcRect l="12266" t="-3443" r="73547" b="81943"/>
          <a:stretch>
            <a:fillRect/>
          </a:stretch>
        </p:blipFill>
        <p:spPr>
          <a:xfrm>
            <a:off x="8979373" y="5230849"/>
            <a:ext cx="425521" cy="304800"/>
          </a:xfrm>
          <a:prstGeom prst="rect">
            <a:avLst/>
          </a:prstGeom>
        </p:spPr>
      </p:pic>
      <p:sp>
        <p:nvSpPr>
          <p:cNvPr id="13" name="תיבת טקסט 12">
            <a:extLst>
              <a:ext uri="{FF2B5EF4-FFF2-40B4-BE49-F238E27FC236}">
                <a16:creationId xmlns:a16="http://schemas.microsoft.com/office/drawing/2014/main" id="{A4B33318-E260-43D1-9F04-3C65D63AF472}"/>
              </a:ext>
            </a:extLst>
          </p:cNvPr>
          <p:cNvSpPr txBox="1"/>
          <p:nvPr/>
        </p:nvSpPr>
        <p:spPr>
          <a:xfrm>
            <a:off x="0" y="71899"/>
            <a:ext cx="12164291" cy="584775"/>
          </a:xfrm>
          <a:prstGeom prst="rect">
            <a:avLst/>
          </a:prstGeom>
          <a:noFill/>
        </p:spPr>
        <p:txBody>
          <a:bodyPr wrap="square" rtlCol="1">
            <a:spAutoFit/>
          </a:bodyPr>
          <a:lstStyle/>
          <a:p>
            <a:r>
              <a:rPr lang="he-IL" sz="3200" b="1">
                <a:solidFill>
                  <a:schemeClr val="bg1"/>
                </a:solidFill>
                <a:latin typeface="Calibri" panose="020F0502020204030204" pitchFamily="34" charset="0"/>
                <a:cs typeface="Calibri" panose="020F0502020204030204" pitchFamily="34" charset="0"/>
              </a:rPr>
              <a:t>הכנסות והוצאות קבועות/חד פעמיות</a:t>
            </a:r>
          </a:p>
        </p:txBody>
      </p:sp>
      <p:sp>
        <p:nvSpPr>
          <p:cNvPr id="38" name="Freeform: Shape 12">
            <a:extLst>
              <a:ext uri="{FF2B5EF4-FFF2-40B4-BE49-F238E27FC236}">
                <a16:creationId xmlns:a16="http://schemas.microsoft.com/office/drawing/2014/main" id="{6CE7E471-1142-43C9-9C63-BDAD0416AAB2}"/>
              </a:ext>
            </a:extLst>
          </p:cNvPr>
          <p:cNvSpPr/>
          <p:nvPr/>
        </p:nvSpPr>
        <p:spPr>
          <a:xfrm flipV="1">
            <a:off x="397164" y="126508"/>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39" name="תיבת טקסט 38">
            <a:extLst>
              <a:ext uri="{FF2B5EF4-FFF2-40B4-BE49-F238E27FC236}">
                <a16:creationId xmlns:a16="http://schemas.microsoft.com/office/drawing/2014/main" id="{23E7238C-389D-43C9-B0DC-0B4E0C6FA688}"/>
              </a:ext>
            </a:extLst>
          </p:cNvPr>
          <p:cNvSpPr txBox="1"/>
          <p:nvPr/>
        </p:nvSpPr>
        <p:spPr>
          <a:xfrm>
            <a:off x="-10052" y="71899"/>
            <a:ext cx="12164291" cy="584775"/>
          </a:xfrm>
          <a:prstGeom prst="rect">
            <a:avLst/>
          </a:prstGeom>
          <a:noFill/>
        </p:spPr>
        <p:txBody>
          <a:bodyPr wrap="square" rtlCol="1">
            <a:spAutoFit/>
          </a:bodyPr>
          <a:lstStyle/>
          <a:p>
            <a:pPr algn="r" rtl="1"/>
            <a:r>
              <a:rPr lang="ar-AE" sz="3200" b="1">
                <a:solidFill>
                  <a:schemeClr val="bg1"/>
                </a:solidFill>
                <a:latin typeface="Calibri" panose="020F0502020204030204" pitchFamily="34" charset="0"/>
                <a:cs typeface="Calibri" panose="020F0502020204030204" pitchFamily="34" charset="0"/>
              </a:rPr>
              <a:t>ماذا كنتم ستفعلون؟</a:t>
            </a:r>
            <a:endParaRPr lang="he-IL" sz="3200" b="1">
              <a:solidFill>
                <a:schemeClr val="bg1"/>
              </a:solidFill>
              <a:latin typeface="Calibri" panose="020F0502020204030204" pitchFamily="34" charset="0"/>
              <a:cs typeface="Calibri" panose="020F0502020204030204" pitchFamily="34" charset="0"/>
            </a:endParaRPr>
          </a:p>
        </p:txBody>
      </p:sp>
      <p:sp>
        <p:nvSpPr>
          <p:cNvPr id="14" name="Rectangle 6">
            <a:extLst>
              <a:ext uri="{FF2B5EF4-FFF2-40B4-BE49-F238E27FC236}">
                <a16:creationId xmlns:a16="http://schemas.microsoft.com/office/drawing/2014/main" id="{1682740B-583B-4E69-844C-737863361801}"/>
              </a:ext>
            </a:extLst>
          </p:cNvPr>
          <p:cNvSpPr/>
          <p:nvPr/>
        </p:nvSpPr>
        <p:spPr>
          <a:xfrm>
            <a:off x="8693048" y="4166312"/>
            <a:ext cx="2468034" cy="707886"/>
          </a:xfrm>
          <a:prstGeom prst="rect">
            <a:avLst/>
          </a:prstGeom>
          <a:noFill/>
        </p:spPr>
        <p:txBody>
          <a:bodyPr wrap="square">
            <a:spAutoFit/>
          </a:bodyPr>
          <a:lstStyle/>
          <a:p>
            <a:pPr algn="r" rtl="1"/>
            <a:r>
              <a:rPr lang="ar-AE" sz="2000">
                <a:solidFill>
                  <a:schemeClr val="tx1">
                    <a:lumMod val="75000"/>
                    <a:lumOff val="25000"/>
                  </a:schemeClr>
                </a:solidFill>
                <a:latin typeface="Calibri" panose="020F0502020204030204" pitchFamily="34" charset="0"/>
                <a:cs typeface="Calibri" panose="020F0502020204030204" pitchFamily="34" charset="0"/>
              </a:rPr>
              <a:t>أنا بحاجة لآيفون! لجميع الأولاد في الصف يوجد جهاز </a:t>
            </a:r>
            <a:endParaRPr lang="he-IL" sz="2000">
              <a:solidFill>
                <a:schemeClr val="tx1">
                  <a:lumMod val="75000"/>
                  <a:lumOff val="25000"/>
                </a:schemeClr>
              </a:solidFill>
              <a:latin typeface="Calibri" panose="020F0502020204030204" pitchFamily="34" charset="0"/>
              <a:cs typeface="Calibri" panose="020F0502020204030204" pitchFamily="34" charset="0"/>
            </a:endParaRPr>
          </a:p>
        </p:txBody>
      </p:sp>
      <p:sp>
        <p:nvSpPr>
          <p:cNvPr id="19" name="Rectangle 6">
            <a:extLst>
              <a:ext uri="{FF2B5EF4-FFF2-40B4-BE49-F238E27FC236}">
                <a16:creationId xmlns:a16="http://schemas.microsoft.com/office/drawing/2014/main" id="{C0153898-7FD8-4B0F-9BD9-D09658E6296B}"/>
              </a:ext>
            </a:extLst>
          </p:cNvPr>
          <p:cNvSpPr/>
          <p:nvPr/>
        </p:nvSpPr>
        <p:spPr>
          <a:xfrm>
            <a:off x="1295207" y="4127104"/>
            <a:ext cx="2239993" cy="1323439"/>
          </a:xfrm>
          <a:prstGeom prst="rect">
            <a:avLst/>
          </a:prstGeom>
          <a:noFill/>
        </p:spPr>
        <p:txBody>
          <a:bodyPr wrap="square">
            <a:spAutoFit/>
          </a:bodyPr>
          <a:lstStyle/>
          <a:p>
            <a:pPr algn="r" rtl="1"/>
            <a:r>
              <a:rPr lang="ar-AE" sz="2000" dirty="0">
                <a:solidFill>
                  <a:schemeClr val="tx1">
                    <a:lumMod val="75000"/>
                    <a:lumOff val="25000"/>
                  </a:schemeClr>
                </a:solidFill>
                <a:latin typeface="Calibri" panose="020F0502020204030204" pitchFamily="34" charset="0"/>
                <a:cs typeface="Calibri" panose="020F0502020204030204" pitchFamily="34" charset="0"/>
              </a:rPr>
              <a:t>رأيت عدد من سيارات </a:t>
            </a:r>
            <a:r>
              <a:rPr lang="en-US" sz="2000" dirty="0">
                <a:solidFill>
                  <a:schemeClr val="tx1">
                    <a:lumMod val="75000"/>
                    <a:lumOff val="25000"/>
                  </a:schemeClr>
                </a:solidFill>
                <a:latin typeface="Calibri" panose="020F0502020204030204" pitchFamily="34" charset="0"/>
                <a:cs typeface="Calibri" panose="020F0502020204030204" pitchFamily="34" charset="0"/>
              </a:rPr>
              <a:t>4*4 </a:t>
            </a:r>
            <a:r>
              <a:rPr lang="ar-AE" sz="2000" dirty="0">
                <a:solidFill>
                  <a:schemeClr val="tx1">
                    <a:lumMod val="75000"/>
                    <a:lumOff val="25000"/>
                  </a:schemeClr>
                </a:solidFill>
                <a:latin typeface="Calibri" panose="020F0502020204030204" pitchFamily="34" charset="0"/>
                <a:cs typeface="Calibri" panose="020F0502020204030204" pitchFamily="34" charset="0"/>
              </a:rPr>
              <a:t>جديدة في الحي؟ يجب علي استبدال سيارتنا</a:t>
            </a:r>
            <a:endParaRPr lang="he-IL" sz="2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2" name="Rectangle 6">
            <a:extLst>
              <a:ext uri="{FF2B5EF4-FFF2-40B4-BE49-F238E27FC236}">
                <a16:creationId xmlns:a16="http://schemas.microsoft.com/office/drawing/2014/main" id="{0732AA14-06F2-4C3A-84EE-4380C8D2581C}"/>
              </a:ext>
            </a:extLst>
          </p:cNvPr>
          <p:cNvSpPr/>
          <p:nvPr/>
        </p:nvSpPr>
        <p:spPr>
          <a:xfrm>
            <a:off x="5090935" y="4125786"/>
            <a:ext cx="2468034" cy="1323439"/>
          </a:xfrm>
          <a:prstGeom prst="rect">
            <a:avLst/>
          </a:prstGeom>
          <a:noFill/>
        </p:spPr>
        <p:txBody>
          <a:bodyPr wrap="square">
            <a:spAutoFit/>
          </a:bodyPr>
          <a:lstStyle/>
          <a:p>
            <a:pPr algn="r" rtl="1"/>
            <a:r>
              <a:rPr lang="ar-AE" sz="2000">
                <a:solidFill>
                  <a:schemeClr val="tx1">
                    <a:lumMod val="75000"/>
                    <a:lumOff val="25000"/>
                  </a:schemeClr>
                </a:solidFill>
                <a:latin typeface="Calibri" panose="020F0502020204030204" pitchFamily="34" charset="0"/>
                <a:cs typeface="Calibri" panose="020F0502020204030204" pitchFamily="34" charset="0"/>
              </a:rPr>
              <a:t>في هذا العام نحن مجبرون على تنظيم حفلة عيد ميلاد مميزة وخاصة للطفلة. صديقتها نظمت حفلاً رائعا!</a:t>
            </a:r>
            <a:endParaRPr lang="he-IL" sz="200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6" name="תמונה 5" descr="תמונה שמכילה אדם, לדגמן, משפחה&#10;&#10;התיאור נוצר באופן אוטומטי">
            <a:extLst>
              <a:ext uri="{FF2B5EF4-FFF2-40B4-BE49-F238E27FC236}">
                <a16:creationId xmlns:a16="http://schemas.microsoft.com/office/drawing/2014/main" id="{164F7BBC-6DDC-4510-8486-C72163E12AAB}"/>
              </a:ext>
            </a:extLst>
          </p:cNvPr>
          <p:cNvPicPr>
            <a:picLocks noChangeAspect="1"/>
          </p:cNvPicPr>
          <p:nvPr/>
        </p:nvPicPr>
        <p:blipFill>
          <a:blip r:embed="rId4">
            <a:extLst>
              <a:ext uri="{28A0092B-C50C-407E-A947-70E740481C1C}">
                <a14:useLocalDpi xmlns:a14="http://schemas.microsoft.com/office/drawing/2010/main" val="0"/>
              </a:ext>
            </a:extLst>
          </a:blip>
          <a:srcRect l="4570" t="5687" r="69596" b="43929"/>
          <a:stretch>
            <a:fillRect/>
          </a:stretch>
        </p:blipFill>
        <p:spPr>
          <a:xfrm>
            <a:off x="9204752" y="1204210"/>
            <a:ext cx="1860412" cy="2418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תמונה 25">
            <a:extLst>
              <a:ext uri="{FF2B5EF4-FFF2-40B4-BE49-F238E27FC236}">
                <a16:creationId xmlns:a16="http://schemas.microsoft.com/office/drawing/2014/main" id="{4234067E-DFEF-4F25-A0E0-919C89D73E2A}"/>
              </a:ext>
            </a:extLst>
          </p:cNvPr>
          <p:cNvPicPr>
            <a:picLocks noChangeAspect="1"/>
          </p:cNvPicPr>
          <p:nvPr/>
        </p:nvPicPr>
        <p:blipFill>
          <a:blip r:embed="rId5" cstate="hqprint">
            <a:extLst>
              <a:ext uri="{28A0092B-C50C-407E-A947-70E740481C1C}">
                <a14:useLocalDpi xmlns:a14="http://schemas.microsoft.com/office/drawing/2010/main" val="0"/>
              </a:ext>
            </a:extLst>
          </a:blip>
          <a:srcRect l="76579" t="78071" r="12399"/>
          <a:stretch>
            <a:fillRect/>
          </a:stretch>
        </p:blipFill>
        <p:spPr>
          <a:xfrm>
            <a:off x="11065164" y="3916247"/>
            <a:ext cx="330584" cy="310870"/>
          </a:xfrm>
          <a:prstGeom prst="rect">
            <a:avLst/>
          </a:prstGeom>
        </p:spPr>
      </p:pic>
      <p:pic>
        <p:nvPicPr>
          <p:cNvPr id="8" name="תמונה 7" descr="תמונה שמכילה אדם, אנשים&#10;&#10;התיאור נוצר באופן אוטומטי">
            <a:extLst>
              <a:ext uri="{FF2B5EF4-FFF2-40B4-BE49-F238E27FC236}">
                <a16:creationId xmlns:a16="http://schemas.microsoft.com/office/drawing/2014/main" id="{01009F34-8C5E-44ED-8AD5-6F042AA99C8D}"/>
              </a:ext>
            </a:extLst>
          </p:cNvPr>
          <p:cNvPicPr>
            <a:picLocks noChangeAspect="1"/>
          </p:cNvPicPr>
          <p:nvPr/>
        </p:nvPicPr>
        <p:blipFill>
          <a:blip r:embed="rId6">
            <a:extLst>
              <a:ext uri="{28A0092B-C50C-407E-A947-70E740481C1C}">
                <a14:useLocalDpi xmlns:a14="http://schemas.microsoft.com/office/drawing/2010/main" val="0"/>
              </a:ext>
            </a:extLst>
          </a:blip>
          <a:srcRect l="6122" t="218" r="63913" b="50457"/>
          <a:stretch>
            <a:fillRect/>
          </a:stretch>
        </p:blipFill>
        <p:spPr>
          <a:xfrm>
            <a:off x="5284215" y="1204210"/>
            <a:ext cx="2163336" cy="2374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תמונה 26">
            <a:extLst>
              <a:ext uri="{FF2B5EF4-FFF2-40B4-BE49-F238E27FC236}">
                <a16:creationId xmlns:a16="http://schemas.microsoft.com/office/drawing/2014/main" id="{F1A478A4-5BCB-4182-8BCF-ABD7F4684AE0}"/>
              </a:ext>
            </a:extLst>
          </p:cNvPr>
          <p:cNvPicPr>
            <a:picLocks noChangeAspect="1"/>
          </p:cNvPicPr>
          <p:nvPr/>
        </p:nvPicPr>
        <p:blipFill>
          <a:blip r:embed="rId6">
            <a:extLst>
              <a:ext uri="{28A0092B-C50C-407E-A947-70E740481C1C}">
                <a14:useLocalDpi xmlns:a14="http://schemas.microsoft.com/office/drawing/2010/main" val="0"/>
              </a:ext>
            </a:extLst>
          </a:blip>
          <a:srcRect l="71517" t="3565" r="2169" b="50762"/>
          <a:stretch>
            <a:fillRect/>
          </a:stretch>
        </p:blipFill>
        <p:spPr>
          <a:xfrm>
            <a:off x="1522679" y="1204210"/>
            <a:ext cx="2090518" cy="2418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תמונה 27">
            <a:extLst>
              <a:ext uri="{FF2B5EF4-FFF2-40B4-BE49-F238E27FC236}">
                <a16:creationId xmlns:a16="http://schemas.microsoft.com/office/drawing/2014/main" id="{A008609D-C25A-4016-9C7E-4C2E81A011A0}"/>
              </a:ext>
            </a:extLst>
          </p:cNvPr>
          <p:cNvPicPr>
            <a:picLocks noChangeAspect="1"/>
          </p:cNvPicPr>
          <p:nvPr/>
        </p:nvPicPr>
        <p:blipFill>
          <a:blip r:embed="rId3" cstate="hqprint">
            <a:extLst>
              <a:ext uri="{28A0092B-C50C-407E-A947-70E740481C1C}">
                <a14:useLocalDpi xmlns:a14="http://schemas.microsoft.com/office/drawing/2010/main" val="0"/>
              </a:ext>
            </a:extLst>
          </a:blip>
          <a:srcRect l="12266" t="-3443" r="73547" b="81943"/>
          <a:stretch>
            <a:fillRect/>
          </a:stretch>
        </p:blipFill>
        <p:spPr>
          <a:xfrm>
            <a:off x="4896295" y="5255704"/>
            <a:ext cx="425521" cy="304800"/>
          </a:xfrm>
          <a:prstGeom prst="rect">
            <a:avLst/>
          </a:prstGeom>
        </p:spPr>
      </p:pic>
      <p:pic>
        <p:nvPicPr>
          <p:cNvPr id="29" name="תמונה 28">
            <a:extLst>
              <a:ext uri="{FF2B5EF4-FFF2-40B4-BE49-F238E27FC236}">
                <a16:creationId xmlns:a16="http://schemas.microsoft.com/office/drawing/2014/main" id="{7DFC29FB-2E5C-4763-A09A-103674DE2E44}"/>
              </a:ext>
            </a:extLst>
          </p:cNvPr>
          <p:cNvPicPr>
            <a:picLocks noChangeAspect="1"/>
          </p:cNvPicPr>
          <p:nvPr/>
        </p:nvPicPr>
        <p:blipFill>
          <a:blip r:embed="rId5" cstate="hqprint">
            <a:extLst>
              <a:ext uri="{28A0092B-C50C-407E-A947-70E740481C1C}">
                <a14:useLocalDpi xmlns:a14="http://schemas.microsoft.com/office/drawing/2010/main" val="0"/>
              </a:ext>
            </a:extLst>
          </a:blip>
          <a:srcRect l="76579" t="78071" r="12399"/>
          <a:stretch>
            <a:fillRect/>
          </a:stretch>
        </p:blipFill>
        <p:spPr>
          <a:xfrm>
            <a:off x="7456006" y="3859131"/>
            <a:ext cx="330584" cy="310870"/>
          </a:xfrm>
          <a:prstGeom prst="rect">
            <a:avLst/>
          </a:prstGeom>
        </p:spPr>
      </p:pic>
      <p:pic>
        <p:nvPicPr>
          <p:cNvPr id="30" name="תמונה 29">
            <a:extLst>
              <a:ext uri="{FF2B5EF4-FFF2-40B4-BE49-F238E27FC236}">
                <a16:creationId xmlns:a16="http://schemas.microsoft.com/office/drawing/2014/main" id="{EED0C16F-9109-498B-B036-974FC0D21FE6}"/>
              </a:ext>
            </a:extLst>
          </p:cNvPr>
          <p:cNvPicPr>
            <a:picLocks noChangeAspect="1"/>
          </p:cNvPicPr>
          <p:nvPr/>
        </p:nvPicPr>
        <p:blipFill>
          <a:blip r:embed="rId5" cstate="hqprint">
            <a:extLst>
              <a:ext uri="{28A0092B-C50C-407E-A947-70E740481C1C}">
                <a14:useLocalDpi xmlns:a14="http://schemas.microsoft.com/office/drawing/2010/main" val="0"/>
              </a:ext>
            </a:extLst>
          </a:blip>
          <a:srcRect l="76579" t="78071" r="12399"/>
          <a:stretch>
            <a:fillRect/>
          </a:stretch>
        </p:blipFill>
        <p:spPr>
          <a:xfrm>
            <a:off x="3451137" y="3859131"/>
            <a:ext cx="330584" cy="310870"/>
          </a:xfrm>
          <a:prstGeom prst="rect">
            <a:avLst/>
          </a:prstGeom>
        </p:spPr>
      </p:pic>
      <p:pic>
        <p:nvPicPr>
          <p:cNvPr id="31" name="תמונה 30">
            <a:extLst>
              <a:ext uri="{FF2B5EF4-FFF2-40B4-BE49-F238E27FC236}">
                <a16:creationId xmlns:a16="http://schemas.microsoft.com/office/drawing/2014/main" id="{AF36CC6B-FBE7-40FD-83A1-DD33095340B0}"/>
              </a:ext>
            </a:extLst>
          </p:cNvPr>
          <p:cNvPicPr>
            <a:picLocks noChangeAspect="1"/>
          </p:cNvPicPr>
          <p:nvPr/>
        </p:nvPicPr>
        <p:blipFill>
          <a:blip r:embed="rId3" cstate="hqprint">
            <a:extLst>
              <a:ext uri="{28A0092B-C50C-407E-A947-70E740481C1C}">
                <a14:useLocalDpi xmlns:a14="http://schemas.microsoft.com/office/drawing/2010/main" val="0"/>
              </a:ext>
            </a:extLst>
          </a:blip>
          <a:srcRect l="12266" t="-3443" r="73547" b="81943"/>
          <a:stretch>
            <a:fillRect/>
          </a:stretch>
        </p:blipFill>
        <p:spPr>
          <a:xfrm>
            <a:off x="989313" y="5230849"/>
            <a:ext cx="425521" cy="304800"/>
          </a:xfrm>
          <a:prstGeom prst="rect">
            <a:avLst/>
          </a:prstGeom>
        </p:spPr>
      </p:pic>
      <p:pic>
        <p:nvPicPr>
          <p:cNvPr id="10" name="גרפיקה 9" descr="מכונית עם מילוי מלא">
            <a:extLst>
              <a:ext uri="{FF2B5EF4-FFF2-40B4-BE49-F238E27FC236}">
                <a16:creationId xmlns:a16="http://schemas.microsoft.com/office/drawing/2014/main" id="{EC15B617-28A9-4000-954F-2DAD6C05EBC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3216052" y="708575"/>
            <a:ext cx="914400" cy="914400"/>
          </a:xfrm>
          <a:prstGeom prst="rect">
            <a:avLst/>
          </a:prstGeom>
        </p:spPr>
      </p:pic>
      <p:pic>
        <p:nvPicPr>
          <p:cNvPr id="12" name="גרפיקה 11" descr="עוגה קו מיתאר">
            <a:extLst>
              <a:ext uri="{FF2B5EF4-FFF2-40B4-BE49-F238E27FC236}">
                <a16:creationId xmlns:a16="http://schemas.microsoft.com/office/drawing/2014/main" id="{C19E8891-4D0B-4D46-845E-488E2EC315B0}"/>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6954551" y="752975"/>
            <a:ext cx="914400" cy="914400"/>
          </a:xfrm>
          <a:prstGeom prst="rect">
            <a:avLst/>
          </a:prstGeom>
        </p:spPr>
      </p:pic>
      <p:pic>
        <p:nvPicPr>
          <p:cNvPr id="32" name="גרפיקה 31" descr="טלפון חכם עם מילוי מלא">
            <a:extLst>
              <a:ext uri="{FF2B5EF4-FFF2-40B4-BE49-F238E27FC236}">
                <a16:creationId xmlns:a16="http://schemas.microsoft.com/office/drawing/2014/main" id="{EBA2D766-D230-4C5C-8731-E178922EB9EC}"/>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0760901" y="947104"/>
            <a:ext cx="800362" cy="800362"/>
          </a:xfrm>
          <a:prstGeom prst="rect">
            <a:avLst/>
          </a:prstGeom>
        </p:spPr>
      </p:pic>
    </p:spTree>
    <p:extLst>
      <p:ext uri="{BB962C8B-B14F-4D97-AF65-F5344CB8AC3E}">
        <p14:creationId xmlns:p14="http://schemas.microsoft.com/office/powerpoint/2010/main" val="326353174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t="-9000" b="-9000"/>
          </a:stretch>
        </a:blipFill>
        <a:effectLst/>
      </p:bgPr>
    </p:bg>
    <p:spTree>
      <p:nvGrpSpPr>
        <p:cNvPr id="1" name=""/>
        <p:cNvGrpSpPr/>
        <p:nvPr/>
      </p:nvGrpSpPr>
      <p:grpSpPr>
        <a:xfrm>
          <a:off x="0" y="0"/>
          <a:ext cx="0" cy="0"/>
          <a:chOff x="0" y="0"/>
          <a:chExt cx="0" cy="0"/>
        </a:xfrm>
      </p:grpSpPr>
      <p:sp>
        <p:nvSpPr>
          <p:cNvPr id="20" name="Freeform: Shape 12">
            <a:extLst>
              <a:ext uri="{FF2B5EF4-FFF2-40B4-BE49-F238E27FC236}">
                <a16:creationId xmlns:a16="http://schemas.microsoft.com/office/drawing/2014/main" id="{FAB3FB4D-1B47-4B13-9E8D-8CAF203103EA}"/>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32" name="Rectangle 18">
            <a:extLst>
              <a:ext uri="{FF2B5EF4-FFF2-40B4-BE49-F238E27FC236}">
                <a16:creationId xmlns:a16="http://schemas.microsoft.com/office/drawing/2014/main" id="{1D26EC67-232F-429F-8C89-6266E0387836}"/>
              </a:ext>
            </a:extLst>
          </p:cNvPr>
          <p:cNvSpPr/>
          <p:nvPr/>
        </p:nvSpPr>
        <p:spPr>
          <a:xfrm>
            <a:off x="6082145" y="1060217"/>
            <a:ext cx="5845725" cy="2554545"/>
          </a:xfrm>
          <a:prstGeom prst="rect">
            <a:avLst/>
          </a:prstGeom>
        </p:spPr>
        <p:txBody>
          <a:bodyPr wrap="square">
            <a:spAutoFit/>
          </a:bodyPr>
          <a:lstStyle/>
          <a:p>
            <a:pPr marL="457200" indent="-457200" algn="r" rtl="1">
              <a:buFont typeface="Arial" panose="020B0604020202020204" pitchFamily="34" charset="0"/>
              <a:buChar char="•"/>
            </a:pPr>
            <a:r>
              <a:rPr lang="ar-AE" sz="2000" b="1" dirty="0">
                <a:latin typeface="Calibri" panose="020F0502020204030204" pitchFamily="34" charset="0"/>
                <a:cs typeface="Calibri" panose="020F0502020204030204" pitchFamily="34" charset="0"/>
              </a:rPr>
              <a:t>كشف الصورة الكاملة :</a:t>
            </a:r>
            <a:r>
              <a:rPr lang="ar-AE" sz="2000" dirty="0">
                <a:latin typeface="Calibri" panose="020F0502020204030204" pitchFamily="34" charset="0"/>
                <a:cs typeface="Calibri" panose="020F0502020204030204" pitchFamily="34" charset="0"/>
              </a:rPr>
              <a:t> الإيرادات/ المدخولات ، المصاريف والفرق بينهما</a:t>
            </a:r>
            <a:endParaRPr lang="he-IL" sz="2000" dirty="0">
              <a:latin typeface="Calibri" panose="020F0502020204030204" pitchFamily="34" charset="0"/>
              <a:cs typeface="Calibri" panose="020F0502020204030204" pitchFamily="34" charset="0"/>
            </a:endParaRPr>
          </a:p>
          <a:p>
            <a:pPr marL="457200" indent="-457200" algn="r" rtl="1">
              <a:buFont typeface="Arial" panose="020B0604020202020204" pitchFamily="34" charset="0"/>
              <a:buChar char="•"/>
            </a:pPr>
            <a:r>
              <a:rPr lang="ar-AE" sz="2000" b="1" dirty="0">
                <a:latin typeface="Calibri" panose="020F0502020204030204" pitchFamily="34" charset="0"/>
                <a:cs typeface="Calibri" panose="020F0502020204030204" pitchFamily="34" charset="0"/>
              </a:rPr>
              <a:t>نقاط بارزة لجمع المعلومات:</a:t>
            </a:r>
          </a:p>
          <a:p>
            <a:pPr marL="914400" lvl="1" indent="-457200" algn="r" rtl="1">
              <a:buFont typeface="Arial" panose="020B0604020202020204" pitchFamily="34" charset="0"/>
              <a:buChar char="•"/>
            </a:pPr>
            <a:r>
              <a:rPr lang="ar-AE" sz="2000" dirty="0">
                <a:latin typeface="Calibri" panose="020F0502020204030204" pitchFamily="34" charset="0"/>
                <a:cs typeface="Calibri" panose="020F0502020204030204" pitchFamily="34" charset="0"/>
              </a:rPr>
              <a:t>حساب سنوي، على أساس المتوسط ​​الشهري (3 أشهر أخيرة على الأقل)</a:t>
            </a:r>
          </a:p>
          <a:p>
            <a:pPr marL="914400" lvl="1" indent="-457200" algn="r" rtl="1">
              <a:buFont typeface="Arial" panose="020B0604020202020204" pitchFamily="34" charset="0"/>
              <a:buChar char="•"/>
            </a:pPr>
            <a:r>
              <a:rPr lang="ar-AE" sz="2000" dirty="0">
                <a:latin typeface="Calibri" panose="020F0502020204030204" pitchFamily="34" charset="0"/>
                <a:cs typeface="Calibri" panose="020F0502020204030204" pitchFamily="34" charset="0"/>
              </a:rPr>
              <a:t>الإيرادات / المدخولات من جميع المصادر؛ مصاريف/ مدخولات لمرة واحدة/ سنوية</a:t>
            </a:r>
            <a:endParaRPr lang="he-IL" sz="2000" dirty="0">
              <a:latin typeface="Calibri" panose="020F0502020204030204" pitchFamily="34" charset="0"/>
              <a:cs typeface="Calibri" panose="020F0502020204030204" pitchFamily="34" charset="0"/>
            </a:endParaRPr>
          </a:p>
          <a:p>
            <a:pPr marL="457200" indent="-457200" algn="r" rtl="1">
              <a:buFont typeface="Arial" panose="020B0604020202020204" pitchFamily="34" charset="0"/>
              <a:buChar char="•"/>
            </a:pPr>
            <a:r>
              <a:rPr lang="ar-AE" sz="2000" b="1" dirty="0">
                <a:latin typeface="Calibri" panose="020F0502020204030204" pitchFamily="34" charset="0"/>
                <a:cs typeface="Calibri" panose="020F0502020204030204" pitchFamily="34" charset="0"/>
              </a:rPr>
              <a:t>كيف؟ </a:t>
            </a:r>
            <a:r>
              <a:rPr lang="ar-AE" sz="2000" dirty="0">
                <a:latin typeface="Calibri" panose="020F0502020204030204" pitchFamily="34" charset="0"/>
                <a:cs typeface="Calibri" panose="020F0502020204030204" pitchFamily="34" charset="0"/>
              </a:rPr>
              <a:t>وقت الفراغ، مكان هادئ، بدون أطفال، أزواج - معًا</a:t>
            </a:r>
            <a:endParaRPr lang="he-IL" sz="2000" dirty="0"/>
          </a:p>
        </p:txBody>
      </p:sp>
      <p:sp>
        <p:nvSpPr>
          <p:cNvPr id="15" name="Rectangle 18">
            <a:extLst>
              <a:ext uri="{FF2B5EF4-FFF2-40B4-BE49-F238E27FC236}">
                <a16:creationId xmlns:a16="http://schemas.microsoft.com/office/drawing/2014/main" id="{022261B7-1FA6-4A60-BD97-BCD1E09FA032}"/>
              </a:ext>
            </a:extLst>
          </p:cNvPr>
          <p:cNvSpPr/>
          <p:nvPr/>
        </p:nvSpPr>
        <p:spPr>
          <a:xfrm rot="21110129">
            <a:off x="3035299" y="2313093"/>
            <a:ext cx="2471157" cy="954107"/>
          </a:xfrm>
          <a:prstGeom prst="rect">
            <a:avLst/>
          </a:prstGeom>
        </p:spPr>
        <p:txBody>
          <a:bodyPr wrap="square">
            <a:spAutoFit/>
          </a:bodyPr>
          <a:lstStyle/>
          <a:p>
            <a:pPr algn="r" rtl="1"/>
            <a:r>
              <a:rPr lang="ar-AE" sz="2800" b="1">
                <a:solidFill>
                  <a:srgbClr val="36599A"/>
                </a:solidFill>
                <a:latin typeface="Calibri" panose="020F0502020204030204" pitchFamily="34" charset="0"/>
                <a:cs typeface="Calibri" panose="020F0502020204030204" pitchFamily="34" charset="0"/>
              </a:rPr>
              <a:t>الوعي: أن نفهم وضعنا بالضبط</a:t>
            </a:r>
          </a:p>
        </p:txBody>
      </p:sp>
      <p:pic>
        <p:nvPicPr>
          <p:cNvPr id="23" name="גרפיקה 22" descr="תג 1 עם מילוי מלא">
            <a:extLst>
              <a:ext uri="{FF2B5EF4-FFF2-40B4-BE49-F238E27FC236}">
                <a16:creationId xmlns:a16="http://schemas.microsoft.com/office/drawing/2014/main" id="{81EA24A9-5912-4D8A-8DC4-1ABF13787F4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931897" y="1603579"/>
            <a:ext cx="677960" cy="677960"/>
          </a:xfrm>
          <a:prstGeom prst="rect">
            <a:avLst/>
          </a:prstGeom>
        </p:spPr>
      </p:pic>
      <p:sp>
        <p:nvSpPr>
          <p:cNvPr id="19" name="תיבת טקסט 18">
            <a:extLst>
              <a:ext uri="{FF2B5EF4-FFF2-40B4-BE49-F238E27FC236}">
                <a16:creationId xmlns:a16="http://schemas.microsoft.com/office/drawing/2014/main" id="{E1A0AD1A-C840-4232-81D2-3F45004CE4FE}"/>
              </a:ext>
            </a:extLst>
          </p:cNvPr>
          <p:cNvSpPr txBox="1"/>
          <p:nvPr/>
        </p:nvSpPr>
        <p:spPr>
          <a:xfrm>
            <a:off x="0" y="71899"/>
            <a:ext cx="12164291" cy="1077218"/>
          </a:xfrm>
          <a:prstGeom prst="rect">
            <a:avLst/>
          </a:prstGeom>
          <a:noFill/>
        </p:spPr>
        <p:txBody>
          <a:bodyPr wrap="square" rtlCol="1">
            <a:spAutoFit/>
          </a:bodyPr>
          <a:lstStyle/>
          <a:p>
            <a:pPr algn="r" rtl="1"/>
            <a:r>
              <a:rPr lang="ar-AE" sz="3200" b="1">
                <a:solidFill>
                  <a:schemeClr val="bg1"/>
                </a:solidFill>
                <a:latin typeface="Calibri" panose="020F0502020204030204" pitchFamily="34" charset="0"/>
                <a:cs typeface="Calibri" panose="020F0502020204030204" pitchFamily="34" charset="0"/>
              </a:rPr>
              <a:t>نُلخص: أول خطوتين في الطريق لإدارة ميزانية متوازنة</a:t>
            </a:r>
          </a:p>
          <a:p>
            <a:pPr algn="r" rtl="1"/>
            <a:r>
              <a:rPr lang="he-IL" sz="3200" b="1">
                <a:solidFill>
                  <a:schemeClr val="bg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52068573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t="-9000" b="-9000"/>
          </a:stretch>
        </a:blipFill>
        <a:effectLst/>
      </p:bgPr>
    </p:bg>
    <p:spTree>
      <p:nvGrpSpPr>
        <p:cNvPr id="1" name=""/>
        <p:cNvGrpSpPr/>
        <p:nvPr/>
      </p:nvGrpSpPr>
      <p:grpSpPr>
        <a:xfrm>
          <a:off x="0" y="0"/>
          <a:ext cx="0" cy="0"/>
          <a:chOff x="0" y="0"/>
          <a:chExt cx="0" cy="0"/>
        </a:xfrm>
      </p:grpSpPr>
      <p:sp>
        <p:nvSpPr>
          <p:cNvPr id="20" name="Freeform: Shape 12">
            <a:extLst>
              <a:ext uri="{FF2B5EF4-FFF2-40B4-BE49-F238E27FC236}">
                <a16:creationId xmlns:a16="http://schemas.microsoft.com/office/drawing/2014/main" id="{FAB3FB4D-1B47-4B13-9E8D-8CAF203103EA}"/>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15" name="Rectangle 18">
            <a:extLst>
              <a:ext uri="{FF2B5EF4-FFF2-40B4-BE49-F238E27FC236}">
                <a16:creationId xmlns:a16="http://schemas.microsoft.com/office/drawing/2014/main" id="{022261B7-1FA6-4A60-BD97-BCD1E09FA032}"/>
              </a:ext>
            </a:extLst>
          </p:cNvPr>
          <p:cNvSpPr/>
          <p:nvPr/>
        </p:nvSpPr>
        <p:spPr>
          <a:xfrm rot="21105925">
            <a:off x="3035299" y="2313093"/>
            <a:ext cx="2471157" cy="954107"/>
          </a:xfrm>
          <a:prstGeom prst="rect">
            <a:avLst/>
          </a:prstGeom>
        </p:spPr>
        <p:txBody>
          <a:bodyPr wrap="square">
            <a:spAutoFit/>
          </a:bodyPr>
          <a:lstStyle/>
          <a:p>
            <a:pPr algn="r" rtl="1"/>
            <a:r>
              <a:rPr lang="ar-AE" sz="2800" b="1">
                <a:solidFill>
                  <a:srgbClr val="36599A"/>
                </a:solidFill>
                <a:latin typeface="Calibri" panose="020F0502020204030204" pitchFamily="34" charset="0"/>
                <a:cs typeface="Calibri" panose="020F0502020204030204" pitchFamily="34" charset="0"/>
              </a:rPr>
              <a:t>التصرف حسب الميزانية</a:t>
            </a:r>
            <a:endParaRPr lang="he-IL" sz="2800" b="1">
              <a:solidFill>
                <a:srgbClr val="36599A"/>
              </a:solidFill>
              <a:latin typeface="Calibri" panose="020F0502020204030204" pitchFamily="34" charset="0"/>
              <a:cs typeface="Calibri" panose="020F0502020204030204" pitchFamily="34" charset="0"/>
            </a:endParaRPr>
          </a:p>
        </p:txBody>
      </p:sp>
      <p:sp>
        <p:nvSpPr>
          <p:cNvPr id="19" name="תיבת טקסט 18">
            <a:extLst>
              <a:ext uri="{FF2B5EF4-FFF2-40B4-BE49-F238E27FC236}">
                <a16:creationId xmlns:a16="http://schemas.microsoft.com/office/drawing/2014/main" id="{E1A0AD1A-C840-4232-81D2-3F45004CE4FE}"/>
              </a:ext>
            </a:extLst>
          </p:cNvPr>
          <p:cNvSpPr txBox="1"/>
          <p:nvPr/>
        </p:nvSpPr>
        <p:spPr>
          <a:xfrm>
            <a:off x="0" y="71899"/>
            <a:ext cx="12164291" cy="1077218"/>
          </a:xfrm>
          <a:prstGeom prst="rect">
            <a:avLst/>
          </a:prstGeom>
          <a:noFill/>
        </p:spPr>
        <p:txBody>
          <a:bodyPr wrap="square" rtlCol="1">
            <a:spAutoFit/>
          </a:bodyPr>
          <a:lstStyle/>
          <a:p>
            <a:pPr algn="r" rtl="1"/>
            <a:r>
              <a:rPr lang="ar-AE" sz="3200" b="1" dirty="0">
                <a:solidFill>
                  <a:schemeClr val="bg1"/>
                </a:solidFill>
                <a:latin typeface="Calibri" panose="020F0502020204030204" pitchFamily="34" charset="0"/>
                <a:cs typeface="Calibri" panose="020F0502020204030204" pitchFamily="34" charset="0"/>
              </a:rPr>
              <a:t>نُلخص: أول خطوتين فيى الطريق لإدارة ميزانية متوازنة</a:t>
            </a:r>
          </a:p>
          <a:p>
            <a:pPr algn="r" rtl="1"/>
            <a:r>
              <a:rPr lang="he-IL" sz="3200" b="1" dirty="0">
                <a:solidFill>
                  <a:schemeClr val="bg1"/>
                </a:solidFill>
                <a:latin typeface="Calibri" panose="020F0502020204030204" pitchFamily="34" charset="0"/>
                <a:cs typeface="Calibri" panose="020F0502020204030204" pitchFamily="34" charset="0"/>
              </a:rPr>
              <a:t> </a:t>
            </a:r>
          </a:p>
        </p:txBody>
      </p:sp>
      <p:sp>
        <p:nvSpPr>
          <p:cNvPr id="7" name="Rectangle 18">
            <a:extLst>
              <a:ext uri="{FF2B5EF4-FFF2-40B4-BE49-F238E27FC236}">
                <a16:creationId xmlns:a16="http://schemas.microsoft.com/office/drawing/2014/main" id="{F4ED5D80-8744-4795-8A4B-18919FB7AA0A}"/>
              </a:ext>
            </a:extLst>
          </p:cNvPr>
          <p:cNvSpPr/>
          <p:nvPr/>
        </p:nvSpPr>
        <p:spPr>
          <a:xfrm>
            <a:off x="6629957" y="1050681"/>
            <a:ext cx="5297913" cy="2246769"/>
          </a:xfrm>
          <a:prstGeom prst="rect">
            <a:avLst/>
          </a:prstGeom>
        </p:spPr>
        <p:txBody>
          <a:bodyPr wrap="square">
            <a:spAutoFit/>
          </a:bodyPr>
          <a:lstStyle/>
          <a:p>
            <a:pPr marL="457200" indent="-457200" algn="r" rtl="1">
              <a:buFont typeface="Arial" panose="020B0604020202020204" pitchFamily="34" charset="0"/>
              <a:buChar char="•"/>
            </a:pPr>
            <a:r>
              <a:rPr lang="ar-AE" sz="2000" b="1" dirty="0">
                <a:latin typeface="Calibri" panose="020F0502020204030204" pitchFamily="34" charset="0"/>
                <a:cs typeface="Calibri" panose="020F0502020204030204" pitchFamily="34" charset="0"/>
              </a:rPr>
              <a:t>فحص إمكانية زيادة الإيرادات/ المدخولات</a:t>
            </a:r>
          </a:p>
          <a:p>
            <a:pPr marL="457200" indent="-457200" algn="r" rtl="1">
              <a:buFont typeface="Arial" panose="020B0604020202020204" pitchFamily="34" charset="0"/>
              <a:buChar char="•"/>
            </a:pPr>
            <a:r>
              <a:rPr lang="ar-AE" sz="2000" b="1" dirty="0">
                <a:latin typeface="Calibri" panose="020F0502020204030204" pitchFamily="34" charset="0"/>
                <a:cs typeface="Calibri" panose="020F0502020204030204" pitchFamily="34" charset="0"/>
              </a:rPr>
              <a:t>لا نصرف أكثر مما ندخل</a:t>
            </a:r>
          </a:p>
          <a:p>
            <a:pPr marL="457200" indent="-457200" algn="r" rtl="1">
              <a:buFont typeface="Arial" panose="020B0604020202020204" pitchFamily="34" charset="0"/>
              <a:buChar char="•"/>
            </a:pPr>
            <a:r>
              <a:rPr lang="ar-AE" sz="2000" b="1" dirty="0">
                <a:latin typeface="Calibri" panose="020F0502020204030204" pitchFamily="34" charset="0"/>
                <a:cs typeface="Calibri" panose="020F0502020204030204" pitchFamily="34" charset="0"/>
              </a:rPr>
              <a:t>نضع سلم للأولويات</a:t>
            </a:r>
          </a:p>
          <a:p>
            <a:pPr marL="457200" indent="-457200" algn="r" rtl="1">
              <a:buFont typeface="Arial" panose="020B0604020202020204" pitchFamily="34" charset="0"/>
              <a:buChar char="•"/>
            </a:pPr>
            <a:r>
              <a:rPr lang="ar-AE" sz="2000" b="1" dirty="0">
                <a:latin typeface="Calibri" panose="020F0502020204030204" pitchFamily="34" charset="0"/>
                <a:cs typeface="Calibri" panose="020F0502020204030204" pitchFamily="34" charset="0"/>
              </a:rPr>
              <a:t>نضم في الميزانية: %5 للأمور الغير متوقعة</a:t>
            </a:r>
          </a:p>
          <a:p>
            <a:pPr marL="457200" indent="-457200" algn="r" rtl="1">
              <a:buFont typeface="Arial" panose="020B0604020202020204" pitchFamily="34" charset="0"/>
              <a:buChar char="•"/>
            </a:pPr>
            <a:r>
              <a:rPr lang="ar-AE" sz="2000" b="1" dirty="0">
                <a:latin typeface="Calibri" panose="020F0502020204030204" pitchFamily="34" charset="0"/>
                <a:cs typeface="Calibri" panose="020F0502020204030204" pitchFamily="34" charset="0"/>
              </a:rPr>
              <a:t>كما تشمل الميزانية: في المرحلة الأولى - %10 لتسديد الديون (إن وُجدت)؛ في المرحلة الثانية - %10 للتوفير</a:t>
            </a:r>
            <a:endParaRPr lang="he-IL" sz="2000" b="1" dirty="0">
              <a:latin typeface="Calibri" panose="020F0502020204030204" pitchFamily="34" charset="0"/>
              <a:cs typeface="Calibri" panose="020F0502020204030204" pitchFamily="34" charset="0"/>
            </a:endParaRPr>
          </a:p>
          <a:p>
            <a:pPr marL="457200" indent="-457200" algn="r" rtl="1">
              <a:buFont typeface="Arial" panose="020B0604020202020204" pitchFamily="34" charset="0"/>
              <a:buChar char="•"/>
            </a:pPr>
            <a:endParaRPr lang="he-IL" sz="2000" dirty="0"/>
          </a:p>
        </p:txBody>
      </p:sp>
      <p:pic>
        <p:nvPicPr>
          <p:cNvPr id="8" name="גרפיקה 7" descr="תג עם מילוי מלא">
            <a:extLst>
              <a:ext uri="{FF2B5EF4-FFF2-40B4-BE49-F238E27FC236}">
                <a16:creationId xmlns:a16="http://schemas.microsoft.com/office/drawing/2014/main" id="{B032E248-E3B1-4F6E-9419-8724DCABB19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21119905">
            <a:off x="4016877" y="1603579"/>
            <a:ext cx="677960" cy="677960"/>
          </a:xfrm>
          <a:prstGeom prst="rect">
            <a:avLst/>
          </a:prstGeom>
        </p:spPr>
      </p:pic>
    </p:spTree>
    <p:extLst>
      <p:ext uri="{BB962C8B-B14F-4D97-AF65-F5344CB8AC3E}">
        <p14:creationId xmlns:p14="http://schemas.microsoft.com/office/powerpoint/2010/main" val="281845907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t="-2000" b="-2000"/>
          </a:stretch>
        </a:blipFill>
        <a:effectLst/>
      </p:bgPr>
    </p:bg>
    <p:spTree>
      <p:nvGrpSpPr>
        <p:cNvPr id="1" name=""/>
        <p:cNvGrpSpPr/>
        <p:nvPr/>
      </p:nvGrpSpPr>
      <p:grpSpPr>
        <a:xfrm>
          <a:off x="0" y="0"/>
          <a:ext cx="0" cy="0"/>
          <a:chOff x="0" y="0"/>
          <a:chExt cx="0" cy="0"/>
        </a:xfrm>
      </p:grpSpPr>
      <p:pic>
        <p:nvPicPr>
          <p:cNvPr id="8" name="נכון">
            <a:extLst>
              <a:ext uri="{FF2B5EF4-FFF2-40B4-BE49-F238E27FC236}">
                <a16:creationId xmlns:a16="http://schemas.microsoft.com/office/drawing/2014/main" id="{BD4C6206-5197-450A-B4B7-F0FE72659D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1322" y="1147137"/>
            <a:ext cx="810978" cy="765924"/>
          </a:xfrm>
          <a:prstGeom prst="rect">
            <a:avLst/>
          </a:prstGeom>
        </p:spPr>
      </p:pic>
      <p:sp>
        <p:nvSpPr>
          <p:cNvPr id="9" name="Rectangle 18">
            <a:extLst>
              <a:ext uri="{FF2B5EF4-FFF2-40B4-BE49-F238E27FC236}">
                <a16:creationId xmlns:a16="http://schemas.microsoft.com/office/drawing/2014/main" id="{0BDB58EE-A998-466F-A9AD-A89172871997}"/>
              </a:ext>
            </a:extLst>
          </p:cNvPr>
          <p:cNvSpPr/>
          <p:nvPr/>
        </p:nvSpPr>
        <p:spPr>
          <a:xfrm rot="20976024">
            <a:off x="9401112" y="2250144"/>
            <a:ext cx="1610590" cy="1200329"/>
          </a:xfrm>
          <a:prstGeom prst="rect">
            <a:avLst/>
          </a:prstGeom>
        </p:spPr>
        <p:txBody>
          <a:bodyPr wrap="square">
            <a:spAutoFit/>
          </a:bodyPr>
          <a:lstStyle/>
          <a:p>
            <a:pPr algn="r" rtl="1"/>
            <a:r>
              <a:rPr lang="ar-AE" sz="2400">
                <a:solidFill>
                  <a:schemeClr val="bg2">
                    <a:lumMod val="10000"/>
                  </a:schemeClr>
                </a:solidFill>
                <a:latin typeface="Calibri" panose="020F0502020204030204" pitchFamily="34" charset="0"/>
                <a:cs typeface="Calibri" panose="020F0502020204030204" pitchFamily="34" charset="0"/>
              </a:rPr>
              <a:t>كيف ندير </a:t>
            </a:r>
            <a:r>
              <a:rPr lang="ar-AE" sz="2400" b="1">
                <a:solidFill>
                  <a:schemeClr val="bg2">
                    <a:lumMod val="10000"/>
                  </a:schemeClr>
                </a:solidFill>
                <a:latin typeface="Calibri" panose="020F0502020204030204" pitchFamily="34" charset="0"/>
                <a:cs typeface="Calibri" panose="020F0502020204030204" pitchFamily="34" charset="0"/>
              </a:rPr>
              <a:t>ميزانية</a:t>
            </a:r>
            <a:r>
              <a:rPr lang="ar-AE" sz="2400">
                <a:solidFill>
                  <a:schemeClr val="bg2">
                    <a:lumMod val="10000"/>
                  </a:schemeClr>
                </a:solidFill>
                <a:latin typeface="Calibri" panose="020F0502020204030204" pitchFamily="34" charset="0"/>
                <a:cs typeface="Calibri" panose="020F0502020204030204" pitchFamily="34" charset="0"/>
              </a:rPr>
              <a:t> متوازنة؟</a:t>
            </a:r>
            <a:endParaRPr lang="he-IL" sz="2400">
              <a:solidFill>
                <a:schemeClr val="bg2">
                  <a:lumMod val="10000"/>
                </a:schemeClr>
              </a:solidFill>
              <a:latin typeface="Calibri" panose="020F0502020204030204" pitchFamily="34" charset="0"/>
              <a:cs typeface="Calibri" panose="020F0502020204030204" pitchFamily="34" charset="0"/>
            </a:endParaRPr>
          </a:p>
        </p:txBody>
      </p:sp>
      <p:sp>
        <p:nvSpPr>
          <p:cNvPr id="10" name="Rectangle 18">
            <a:extLst>
              <a:ext uri="{FF2B5EF4-FFF2-40B4-BE49-F238E27FC236}">
                <a16:creationId xmlns:a16="http://schemas.microsoft.com/office/drawing/2014/main" id="{066BC596-FB6F-4B83-BA32-27D84008E8AD}"/>
              </a:ext>
            </a:extLst>
          </p:cNvPr>
          <p:cNvSpPr/>
          <p:nvPr/>
        </p:nvSpPr>
        <p:spPr>
          <a:xfrm rot="393654">
            <a:off x="3975038" y="3198024"/>
            <a:ext cx="1610590" cy="1569660"/>
          </a:xfrm>
          <a:prstGeom prst="rect">
            <a:avLst/>
          </a:prstGeom>
        </p:spPr>
        <p:txBody>
          <a:bodyPr wrap="square">
            <a:spAutoFit/>
          </a:bodyPr>
          <a:lstStyle/>
          <a:p>
            <a:pPr algn="r" rtl="1"/>
            <a:r>
              <a:rPr lang="ar-AE" sz="2400">
                <a:solidFill>
                  <a:schemeClr val="bg2">
                    <a:lumMod val="10000"/>
                  </a:schemeClr>
                </a:solidFill>
                <a:latin typeface="Calibri" panose="020F0502020204030204" pitchFamily="34" charset="0"/>
                <a:cs typeface="Calibri" panose="020F0502020204030204" pitchFamily="34" charset="0"/>
              </a:rPr>
              <a:t>كيف نتعامل بشكل صحيح مع </a:t>
            </a:r>
            <a:r>
              <a:rPr lang="ar-AE" sz="2400" b="1">
                <a:solidFill>
                  <a:schemeClr val="bg2">
                    <a:lumMod val="10000"/>
                  </a:schemeClr>
                </a:solidFill>
                <a:latin typeface="Calibri" panose="020F0502020204030204" pitchFamily="34" charset="0"/>
                <a:cs typeface="Calibri" panose="020F0502020204030204" pitchFamily="34" charset="0"/>
              </a:rPr>
              <a:t>بطاقات الائتمان</a:t>
            </a:r>
            <a:r>
              <a:rPr lang="ar-AE" sz="2400">
                <a:solidFill>
                  <a:schemeClr val="bg2">
                    <a:lumMod val="10000"/>
                  </a:schemeClr>
                </a:solidFill>
                <a:latin typeface="Calibri" panose="020F0502020204030204" pitchFamily="34" charset="0"/>
                <a:cs typeface="Calibri" panose="020F0502020204030204" pitchFamily="34" charset="0"/>
              </a:rPr>
              <a:t>؟</a:t>
            </a:r>
          </a:p>
        </p:txBody>
      </p:sp>
      <p:sp>
        <p:nvSpPr>
          <p:cNvPr id="11" name="Rectangle 18">
            <a:extLst>
              <a:ext uri="{FF2B5EF4-FFF2-40B4-BE49-F238E27FC236}">
                <a16:creationId xmlns:a16="http://schemas.microsoft.com/office/drawing/2014/main" id="{B77C0529-2FFF-42DE-BF83-91CAEC4636A6}"/>
              </a:ext>
            </a:extLst>
          </p:cNvPr>
          <p:cNvSpPr/>
          <p:nvPr/>
        </p:nvSpPr>
        <p:spPr>
          <a:xfrm rot="767999">
            <a:off x="1239055" y="1488080"/>
            <a:ext cx="1610590" cy="2308324"/>
          </a:xfrm>
          <a:prstGeom prst="rect">
            <a:avLst/>
          </a:prstGeom>
        </p:spPr>
        <p:txBody>
          <a:bodyPr wrap="square">
            <a:spAutoFit/>
          </a:bodyPr>
          <a:lstStyle/>
          <a:p>
            <a:pPr algn="r" rtl="1"/>
            <a:r>
              <a:rPr lang="ar-AE" sz="2400" dirty="0">
                <a:solidFill>
                  <a:schemeClr val="bg2">
                    <a:lumMod val="10000"/>
                  </a:schemeClr>
                </a:solidFill>
                <a:latin typeface="Calibri" panose="020F0502020204030204" pitchFamily="34" charset="0"/>
                <a:cs typeface="Calibri" panose="020F0502020204030204" pitchFamily="34" charset="0"/>
              </a:rPr>
              <a:t>ما الذي يمكن أن تفعله </a:t>
            </a:r>
            <a:r>
              <a:rPr lang="ar-AE" sz="2400" b="1" dirty="0">
                <a:solidFill>
                  <a:schemeClr val="bg2">
                    <a:lumMod val="10000"/>
                  </a:schemeClr>
                </a:solidFill>
                <a:latin typeface="Calibri" panose="020F0502020204030204" pitchFamily="34" charset="0"/>
                <a:cs typeface="Calibri" panose="020F0502020204030204" pitchFamily="34" charset="0"/>
              </a:rPr>
              <a:t>الخدمات المصرفية الرقمية</a:t>
            </a:r>
            <a:r>
              <a:rPr lang="ar-BH" sz="2400" b="1" dirty="0">
                <a:solidFill>
                  <a:schemeClr val="bg2">
                    <a:lumMod val="10000"/>
                  </a:schemeClr>
                </a:solidFill>
                <a:latin typeface="Calibri" panose="020F0502020204030204" pitchFamily="34" charset="0"/>
                <a:cs typeface="Calibri" panose="020F0502020204030204" pitchFamily="34" charset="0"/>
              </a:rPr>
              <a:t>/ </a:t>
            </a:r>
            <a:r>
              <a:rPr lang="ar-BH" sz="2400" b="1" dirty="0" err="1">
                <a:solidFill>
                  <a:schemeClr val="bg2">
                    <a:lumMod val="10000"/>
                  </a:schemeClr>
                </a:solidFill>
                <a:latin typeface="Calibri" panose="020F0502020204030204" pitchFamily="34" charset="0"/>
                <a:cs typeface="Calibri" panose="020F0502020204030204" pitchFamily="34" charset="0"/>
              </a:rPr>
              <a:t>ديجيتالية</a:t>
            </a:r>
            <a:r>
              <a:rPr lang="ar-AE" sz="2400" dirty="0">
                <a:solidFill>
                  <a:schemeClr val="bg2">
                    <a:lumMod val="10000"/>
                  </a:schemeClr>
                </a:solidFill>
                <a:latin typeface="Calibri" panose="020F0502020204030204" pitchFamily="34" charset="0"/>
                <a:cs typeface="Calibri" panose="020F0502020204030204" pitchFamily="34" charset="0"/>
              </a:rPr>
              <a:t>؟</a:t>
            </a:r>
            <a:endParaRPr lang="he-IL" sz="2400" dirty="0">
              <a:solidFill>
                <a:schemeClr val="bg2">
                  <a:lumMod val="10000"/>
                </a:schemeClr>
              </a:solidFill>
              <a:latin typeface="Calibri" panose="020F0502020204030204" pitchFamily="34" charset="0"/>
              <a:cs typeface="Calibri" panose="020F0502020204030204" pitchFamily="34" charset="0"/>
            </a:endParaRPr>
          </a:p>
        </p:txBody>
      </p:sp>
      <p:sp>
        <p:nvSpPr>
          <p:cNvPr id="12" name="Rectangle 18">
            <a:extLst>
              <a:ext uri="{FF2B5EF4-FFF2-40B4-BE49-F238E27FC236}">
                <a16:creationId xmlns:a16="http://schemas.microsoft.com/office/drawing/2014/main" id="{60872501-D01D-4D7B-ADE4-7CC562B5A90E}"/>
              </a:ext>
            </a:extLst>
          </p:cNvPr>
          <p:cNvSpPr/>
          <p:nvPr/>
        </p:nvSpPr>
        <p:spPr>
          <a:xfrm rot="21436906">
            <a:off x="6918100" y="3129453"/>
            <a:ext cx="1610590" cy="1569660"/>
          </a:xfrm>
          <a:prstGeom prst="rect">
            <a:avLst/>
          </a:prstGeom>
        </p:spPr>
        <p:txBody>
          <a:bodyPr wrap="square">
            <a:spAutoFit/>
          </a:bodyPr>
          <a:lstStyle/>
          <a:p>
            <a:pPr algn="r" rtl="1"/>
            <a:r>
              <a:rPr lang="ar-AE" sz="2400" dirty="0">
                <a:solidFill>
                  <a:schemeClr val="bg2">
                    <a:lumMod val="10000"/>
                  </a:schemeClr>
                </a:solidFill>
                <a:latin typeface="Calibri" panose="020F0502020204030204" pitchFamily="34" charset="0"/>
                <a:cs typeface="Calibri" panose="020F0502020204030204" pitchFamily="34" charset="0"/>
              </a:rPr>
              <a:t>كيف يُمكن أن تساعد </a:t>
            </a:r>
            <a:r>
              <a:rPr lang="ar-AE" sz="2400" b="1" dirty="0">
                <a:solidFill>
                  <a:schemeClr val="bg2">
                    <a:lumMod val="10000"/>
                  </a:schemeClr>
                </a:solidFill>
                <a:latin typeface="Calibri" panose="020F0502020204030204" pitchFamily="34" charset="0"/>
                <a:cs typeface="Calibri" panose="020F0502020204030204" pitchFamily="34" charset="0"/>
              </a:rPr>
              <a:t>الهوية </a:t>
            </a:r>
            <a:r>
              <a:rPr lang="ar-BH" sz="2400" b="1" dirty="0">
                <a:solidFill>
                  <a:schemeClr val="bg2">
                    <a:lumMod val="10000"/>
                  </a:schemeClr>
                </a:solidFill>
                <a:latin typeface="Calibri" panose="020F0502020204030204" pitchFamily="34" charset="0"/>
                <a:cs typeface="Calibri" panose="020F0502020204030204" pitchFamily="34" charset="0"/>
              </a:rPr>
              <a:t>البنكية</a:t>
            </a:r>
            <a:r>
              <a:rPr lang="ar-AE" sz="2400" b="1" dirty="0">
                <a:solidFill>
                  <a:schemeClr val="bg2">
                    <a:lumMod val="10000"/>
                  </a:schemeClr>
                </a:solidFill>
                <a:latin typeface="Calibri" panose="020F0502020204030204" pitchFamily="34" charset="0"/>
                <a:cs typeface="Calibri" panose="020F0502020204030204" pitchFamily="34" charset="0"/>
              </a:rPr>
              <a:t> </a:t>
            </a:r>
            <a:r>
              <a:rPr lang="ar-AE" sz="2400" dirty="0">
                <a:solidFill>
                  <a:schemeClr val="bg2">
                    <a:lumMod val="10000"/>
                  </a:schemeClr>
                </a:solidFill>
                <a:latin typeface="Calibri" panose="020F0502020204030204" pitchFamily="34" charset="0"/>
                <a:cs typeface="Calibri" panose="020F0502020204030204" pitchFamily="34" charset="0"/>
              </a:rPr>
              <a:t>على توفير المال؟</a:t>
            </a:r>
          </a:p>
        </p:txBody>
      </p:sp>
    </p:spTree>
    <p:extLst>
      <p:ext uri="{BB962C8B-B14F-4D97-AF65-F5344CB8AC3E}">
        <p14:creationId xmlns:p14="http://schemas.microsoft.com/office/powerpoint/2010/main" val="2377126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t="-9000" b="-9000"/>
          </a:stretch>
        </a:blipFill>
        <a:effectLst/>
      </p:bgPr>
    </p:bg>
    <p:spTree>
      <p:nvGrpSpPr>
        <p:cNvPr id="1" name=""/>
        <p:cNvGrpSpPr/>
        <p:nvPr/>
      </p:nvGrpSpPr>
      <p:grpSpPr>
        <a:xfrm>
          <a:off x="0" y="0"/>
          <a:ext cx="0" cy="0"/>
          <a:chOff x="0" y="0"/>
          <a:chExt cx="0" cy="0"/>
        </a:xfrm>
      </p:grpSpPr>
      <p:grpSp>
        <p:nvGrpSpPr>
          <p:cNvPr id="6" name="Group 6" descr="decorative element">
            <a:extLst>
              <a:ext uri="{FF2B5EF4-FFF2-40B4-BE49-F238E27FC236}">
                <a16:creationId xmlns:a16="http://schemas.microsoft.com/office/drawing/2014/main" id="{43DDE236-FFF1-40E4-955D-ADF184487B2C}"/>
              </a:ext>
            </a:extLst>
          </p:cNvPr>
          <p:cNvGrpSpPr/>
          <p:nvPr/>
        </p:nvGrpSpPr>
        <p:grpSpPr>
          <a:xfrm>
            <a:off x="9621169" y="5626"/>
            <a:ext cx="2570831" cy="6858001"/>
            <a:chOff x="9621170" y="0"/>
            <a:chExt cx="2570831" cy="6858001"/>
          </a:xfrm>
        </p:grpSpPr>
        <p:sp>
          <p:nvSpPr>
            <p:cNvPr id="7" name="Freeform: Shape 31">
              <a:extLst>
                <a:ext uri="{FF2B5EF4-FFF2-40B4-BE49-F238E27FC236}">
                  <a16:creationId xmlns:a16="http://schemas.microsoft.com/office/drawing/2014/main" id="{9BBA831A-583C-461B-8C56-4068A35AA38D}"/>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29">
              <a:extLst>
                <a:ext uri="{FF2B5EF4-FFF2-40B4-BE49-F238E27FC236}">
                  <a16:creationId xmlns:a16="http://schemas.microsoft.com/office/drawing/2014/main" id="{254E7D9B-E4C8-484A-8F63-91561C2AB54A}"/>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27">
              <a:extLst>
                <a:ext uri="{FF2B5EF4-FFF2-40B4-BE49-F238E27FC236}">
                  <a16:creationId xmlns:a16="http://schemas.microsoft.com/office/drawing/2014/main" id="{1395CC22-A99D-4E26-A205-8457B92A521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rgbClr val="AC6DA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25">
              <a:extLst>
                <a:ext uri="{FF2B5EF4-FFF2-40B4-BE49-F238E27FC236}">
                  <a16:creationId xmlns:a16="http://schemas.microsoft.com/office/drawing/2014/main" id="{CFD33965-AF9E-418E-A05B-52C0120726B5}"/>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23">
              <a:extLst>
                <a:ext uri="{FF2B5EF4-FFF2-40B4-BE49-F238E27FC236}">
                  <a16:creationId xmlns:a16="http://schemas.microsoft.com/office/drawing/2014/main" id="{EF3119F6-B1F7-4B75-9472-B94485CCAF23}"/>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Rectangle 18">
            <a:extLst>
              <a:ext uri="{FF2B5EF4-FFF2-40B4-BE49-F238E27FC236}">
                <a16:creationId xmlns:a16="http://schemas.microsoft.com/office/drawing/2014/main" id="{2355CBA9-53AA-48BA-96B0-85A44C2656D5}"/>
              </a:ext>
            </a:extLst>
          </p:cNvPr>
          <p:cNvSpPr/>
          <p:nvPr/>
        </p:nvSpPr>
        <p:spPr>
          <a:xfrm>
            <a:off x="2667000" y="561815"/>
            <a:ext cx="7223149" cy="1569660"/>
          </a:xfrm>
          <a:prstGeom prst="rect">
            <a:avLst/>
          </a:prstGeom>
        </p:spPr>
        <p:txBody>
          <a:bodyPr wrap="square">
            <a:spAutoFit/>
          </a:bodyPr>
          <a:lstStyle/>
          <a:p>
            <a:pPr marL="0" marR="0" lvl="0" indent="0" algn="r" defTabSz="914400" rtl="1" eaLnBrk="1" fontAlgn="auto" latinLnBrk="0" hangingPunct="1">
              <a:lnSpc>
                <a:spcPct val="100000"/>
              </a:lnSpc>
              <a:spcBef>
                <a:spcPct val="0"/>
              </a:spcBef>
              <a:spcAft>
                <a:spcPct val="0"/>
              </a:spcAft>
              <a:buClrTx/>
              <a:buSzTx/>
              <a:buFontTx/>
              <a:buNone/>
              <a:defRPr/>
            </a:pPr>
            <a:r>
              <a:rPr kumimoji="0" lang="ar-AE" sz="4800" b="1" i="0" u="none" strike="noStrike" kern="1200" cap="none" spc="0" normalizeH="0" baseline="0" noProof="0" dirty="0">
                <a:ln>
                  <a:noFill/>
                </a:ln>
                <a:solidFill>
                  <a:srgbClr val="36599A"/>
                </a:solidFill>
                <a:effectLst/>
                <a:uLnTx/>
                <a:uFillTx/>
                <a:latin typeface="Calibri" panose="020F0502020204030204" pitchFamily="34" charset="0"/>
                <a:ea typeface="+mn-ea"/>
                <a:cs typeface="Calibri" panose="020F0502020204030204" pitchFamily="34" charset="0"/>
              </a:rPr>
              <a:t>ما هي الهوية </a:t>
            </a:r>
            <a:r>
              <a:rPr kumimoji="0" lang="ar-BH" sz="4800" b="1" i="0" u="none" strike="noStrike" kern="1200" cap="none" spc="0" normalizeH="0" baseline="0" noProof="0" dirty="0">
                <a:ln>
                  <a:noFill/>
                </a:ln>
                <a:solidFill>
                  <a:srgbClr val="36599A"/>
                </a:solidFill>
                <a:effectLst/>
                <a:uLnTx/>
                <a:uFillTx/>
                <a:latin typeface="Calibri" panose="020F0502020204030204" pitchFamily="34" charset="0"/>
                <a:ea typeface="+mn-ea"/>
                <a:cs typeface="Calibri" panose="020F0502020204030204" pitchFamily="34" charset="0"/>
              </a:rPr>
              <a:t>البنكية</a:t>
            </a:r>
            <a:r>
              <a:rPr kumimoji="0" lang="ar-AE" sz="4800" b="1" i="0" u="none" strike="noStrike" kern="1200" cap="none" spc="0" normalizeH="0" baseline="0" noProof="0" dirty="0">
                <a:ln>
                  <a:noFill/>
                </a:ln>
                <a:solidFill>
                  <a:srgbClr val="36599A"/>
                </a:solidFill>
                <a:effectLst/>
                <a:uLnTx/>
                <a:uFillTx/>
                <a:latin typeface="Calibri" panose="020F0502020204030204" pitchFamily="34" charset="0"/>
                <a:ea typeface="+mn-ea"/>
                <a:cs typeface="Calibri" panose="020F0502020204030204" pitchFamily="34" charset="0"/>
              </a:rPr>
              <a:t> وكيف يُمكن توفير المال باستخدامها؟</a:t>
            </a:r>
            <a:endParaRPr kumimoji="0" lang="he-IL" sz="4800" b="1" i="0" u="none" strike="noStrike" kern="1200" cap="none" spc="0" normalizeH="0" baseline="0" noProof="0" dirty="0">
              <a:ln>
                <a:noFill/>
              </a:ln>
              <a:solidFill>
                <a:srgbClr val="36599A"/>
              </a:solidFill>
              <a:effectLst/>
              <a:uLnTx/>
              <a:uFillTx/>
              <a:latin typeface="Calibri" panose="020F0502020204030204" pitchFamily="34" charset="0"/>
              <a:ea typeface="+mn-ea"/>
              <a:cs typeface="Calibri" panose="020F0502020204030204" pitchFamily="34" charset="0"/>
            </a:endParaRPr>
          </a:p>
        </p:txBody>
      </p:sp>
      <p:sp>
        <p:nvSpPr>
          <p:cNvPr id="12" name="Rectangle 36" descr="decorative element">
            <a:extLst>
              <a:ext uri="{FF2B5EF4-FFF2-40B4-BE49-F238E27FC236}">
                <a16:creationId xmlns:a16="http://schemas.microsoft.com/office/drawing/2014/main" id="{F635CD6A-16F2-4F54-99FE-24B2AB6AA5E3}"/>
              </a:ext>
            </a:extLst>
          </p:cNvPr>
          <p:cNvSpPr/>
          <p:nvPr/>
        </p:nvSpPr>
        <p:spPr>
          <a:xfrm>
            <a:off x="2819401" y="617383"/>
            <a:ext cx="7099017" cy="45719"/>
          </a:xfrm>
          <a:prstGeom prst="rect">
            <a:avLst/>
          </a:prstGeom>
          <a:solidFill>
            <a:srgbClr val="365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36" descr="decorative element">
            <a:extLst>
              <a:ext uri="{FF2B5EF4-FFF2-40B4-BE49-F238E27FC236}">
                <a16:creationId xmlns:a16="http://schemas.microsoft.com/office/drawing/2014/main" id="{94FC548E-60AF-4C57-B652-CE5393DFE375}"/>
              </a:ext>
            </a:extLst>
          </p:cNvPr>
          <p:cNvSpPr/>
          <p:nvPr/>
        </p:nvSpPr>
        <p:spPr>
          <a:xfrm>
            <a:off x="2819401" y="2164183"/>
            <a:ext cx="7099018" cy="45719"/>
          </a:xfrm>
          <a:prstGeom prst="rect">
            <a:avLst/>
          </a:prstGeom>
          <a:solidFill>
            <a:srgbClr val="365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תרשים זרימה: מחבר 20">
            <a:extLst>
              <a:ext uri="{FF2B5EF4-FFF2-40B4-BE49-F238E27FC236}">
                <a16:creationId xmlns:a16="http://schemas.microsoft.com/office/drawing/2014/main" id="{37134DEA-4123-4CEC-B57C-777EDA7FE734}"/>
              </a:ext>
            </a:extLst>
          </p:cNvPr>
          <p:cNvSpPr/>
          <p:nvPr/>
        </p:nvSpPr>
        <p:spPr>
          <a:xfrm>
            <a:off x="6023630" y="63439"/>
            <a:ext cx="647700" cy="595108"/>
          </a:xfrm>
          <a:prstGeom prst="flowChartConnector">
            <a:avLst/>
          </a:prstGeom>
          <a:solidFill>
            <a:srgbClr val="36599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ct val="0"/>
              </a:spcBef>
              <a:spcAft>
                <a:spcPct val="0"/>
              </a:spcAft>
              <a:buClrTx/>
              <a:buSzTx/>
              <a:buFontTx/>
              <a:buNone/>
              <a:defRPr/>
            </a:pPr>
            <a:r>
              <a:rPr kumimoji="0" lang="he-IL" sz="1800"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2</a:t>
            </a:r>
          </a:p>
        </p:txBody>
      </p:sp>
    </p:spTree>
    <p:extLst>
      <p:ext uri="{BB962C8B-B14F-4D97-AF65-F5344CB8AC3E}">
        <p14:creationId xmlns:p14="http://schemas.microsoft.com/office/powerpoint/2010/main" val="300881346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t="-9000" b="-9000"/>
          </a:stretch>
        </a:blipFill>
        <a:effectLst/>
      </p:bgPr>
    </p:bg>
    <p:spTree>
      <p:nvGrpSpPr>
        <p:cNvPr id="1" name=""/>
        <p:cNvGrpSpPr/>
        <p:nvPr/>
      </p:nvGrpSpPr>
      <p:grpSpPr>
        <a:xfrm>
          <a:off x="0" y="0"/>
          <a:ext cx="0" cy="0"/>
          <a:chOff x="0" y="0"/>
          <a:chExt cx="0" cy="0"/>
        </a:xfrm>
      </p:grpSpPr>
      <p:sp>
        <p:nvSpPr>
          <p:cNvPr id="10" name="Freeform: Shape 12">
            <a:extLst>
              <a:ext uri="{FF2B5EF4-FFF2-40B4-BE49-F238E27FC236}">
                <a16:creationId xmlns:a16="http://schemas.microsoft.com/office/drawing/2014/main" id="{6633F439-3BB2-41EB-890A-19683F596DCB}"/>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תיבת טקסט 22">
            <a:extLst>
              <a:ext uri="{FF2B5EF4-FFF2-40B4-BE49-F238E27FC236}">
                <a16:creationId xmlns:a16="http://schemas.microsoft.com/office/drawing/2014/main" id="{088D79DC-C938-4140-9881-48DCA740E6F0}"/>
              </a:ext>
            </a:extLst>
          </p:cNvPr>
          <p:cNvSpPr txBox="1"/>
          <p:nvPr/>
        </p:nvSpPr>
        <p:spPr>
          <a:xfrm>
            <a:off x="0" y="71899"/>
            <a:ext cx="12164291" cy="584775"/>
          </a:xfrm>
          <a:prstGeom prst="rect">
            <a:avLst/>
          </a:prstGeom>
          <a:noFill/>
        </p:spPr>
        <p:txBody>
          <a:bodyPr wrap="square" rtlCol="1">
            <a:spAutoFit/>
          </a:bodyPr>
          <a:lstStyle/>
          <a:p>
            <a:pPr marL="0" marR="0" lvl="0" indent="0" algn="r" defTabSz="914400" rtl="1" eaLnBrk="1" fontAlgn="auto" latinLnBrk="0" hangingPunct="1">
              <a:lnSpc>
                <a:spcPct val="100000"/>
              </a:lnSpc>
              <a:spcBef>
                <a:spcPct val="0"/>
              </a:spcBef>
              <a:spcAft>
                <a:spcPct val="0"/>
              </a:spcAft>
              <a:buClrTx/>
              <a:buSzTx/>
              <a:buFontTx/>
              <a:buNone/>
              <a:defRPr/>
            </a:pPr>
            <a:r>
              <a:rPr kumimoji="0" lang="ar-AE"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الهوية </a:t>
            </a:r>
            <a:r>
              <a:rPr kumimoji="0" lang="ar-BH"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البنكية</a:t>
            </a:r>
            <a:r>
              <a:rPr kumimoji="0" lang="ar-AE"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ببساطة</a:t>
            </a:r>
            <a:endParaRPr kumimoji="0" lang="he-IL"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Rectangle 18">
            <a:extLst>
              <a:ext uri="{FF2B5EF4-FFF2-40B4-BE49-F238E27FC236}">
                <a16:creationId xmlns:a16="http://schemas.microsoft.com/office/drawing/2014/main" id="{15048382-3B6E-4D4D-A17C-F9FE2ED53822}"/>
              </a:ext>
            </a:extLst>
          </p:cNvPr>
          <p:cNvSpPr/>
          <p:nvPr/>
        </p:nvSpPr>
        <p:spPr>
          <a:xfrm>
            <a:off x="7257448" y="895014"/>
            <a:ext cx="4644580" cy="707886"/>
          </a:xfrm>
          <a:prstGeom prst="rect">
            <a:avLst/>
          </a:prstGeom>
        </p:spPr>
        <p:txBody>
          <a:bodyPr wrap="square">
            <a:spAutoFit/>
          </a:bodyPr>
          <a:lstStyle/>
          <a:p>
            <a:pPr marL="342900" marR="0" lvl="0" indent="-3429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endPar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ct val="0"/>
              </a:spcBef>
              <a:spcAft>
                <a:spcPct val="0"/>
              </a:spcAft>
              <a:buClrTx/>
              <a:buSzTx/>
              <a:buFontTx/>
              <a:buNone/>
              <a:defRPr/>
            </a:pPr>
            <a:endPar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p:sp>
        <p:nvSpPr>
          <p:cNvPr id="13" name="Rectangle 18">
            <a:extLst>
              <a:ext uri="{FF2B5EF4-FFF2-40B4-BE49-F238E27FC236}">
                <a16:creationId xmlns:a16="http://schemas.microsoft.com/office/drawing/2014/main" id="{2C647AA1-FD49-465C-92EE-0A4D4EACF895}"/>
              </a:ext>
            </a:extLst>
          </p:cNvPr>
          <p:cNvSpPr/>
          <p:nvPr/>
        </p:nvSpPr>
        <p:spPr>
          <a:xfrm>
            <a:off x="3479982" y="1064706"/>
            <a:ext cx="7026383" cy="1323439"/>
          </a:xfrm>
          <a:prstGeom prst="rect">
            <a:avLst/>
          </a:prstGeom>
        </p:spPr>
        <p:txBody>
          <a:bodyPr wrap="square">
            <a:spAutoFit/>
          </a:bodyPr>
          <a:lstStyle/>
          <a:p>
            <a:pPr marL="0" marR="0" lvl="0" indent="0" algn="r" defTabSz="914400" rtl="1" eaLnBrk="1" fontAlgn="auto" latinLnBrk="0" hangingPunct="1">
              <a:lnSpc>
                <a:spcPct val="100000"/>
              </a:lnSpc>
              <a:spcBef>
                <a:spcPct val="0"/>
              </a:spcBef>
              <a:spcAft>
                <a:spcPct val="0"/>
              </a:spcAft>
              <a:buClrTx/>
              <a:buSzTx/>
              <a:buFontTx/>
              <a:buNone/>
              <a:defRPr/>
            </a:pPr>
            <a:r>
              <a:rPr lang="ar-AE" sz="2000" b="1">
                <a:solidFill>
                  <a:srgbClr val="E7E6E6">
                    <a:lumMod val="10000"/>
                  </a:srgbClr>
                </a:solidFill>
                <a:latin typeface="Calibri" panose="020F0502020204030204" pitchFamily="34" charset="0"/>
                <a:cs typeface="Calibri" panose="020F0502020204030204" pitchFamily="34" charset="0"/>
              </a:rPr>
              <a:t>ما هي؟</a:t>
            </a:r>
            <a:endParaRPr kumimoji="0" lang="he-IL" sz="2000" b="1"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ct val="0"/>
              </a:spcBef>
              <a:spcAft>
                <a:spcPct val="0"/>
              </a:spcAft>
              <a:buClrTx/>
              <a:buSzTx/>
              <a:buFontTx/>
              <a:buNone/>
              <a:defRPr/>
            </a:pPr>
            <a:r>
              <a:rPr kumimoji="0" lang="ar-AE"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rPr>
              <a:t>تقرير سنوي موحد، يشمل كافة المعلومات الخاصة بالحساب.</a:t>
            </a:r>
          </a:p>
          <a:p>
            <a:pPr marL="0" marR="0" lvl="0" indent="0" algn="r" defTabSz="914400" rtl="1" eaLnBrk="1" fontAlgn="auto" latinLnBrk="0" hangingPunct="1">
              <a:lnSpc>
                <a:spcPct val="100000"/>
              </a:lnSpc>
              <a:spcBef>
                <a:spcPct val="0"/>
              </a:spcBef>
              <a:spcAft>
                <a:spcPct val="0"/>
              </a:spcAft>
              <a:buClrTx/>
              <a:buSzTx/>
              <a:buFontTx/>
              <a:buNone/>
              <a:defRPr/>
            </a:pPr>
            <a:r>
              <a:rPr kumimoji="0" lang="ar-AE"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rPr>
              <a:t>التقرير واضح وسهل الفهم.</a:t>
            </a:r>
          </a:p>
          <a:p>
            <a:pPr marL="0" marR="0" lvl="0" indent="0" algn="r" defTabSz="914400" rtl="1" eaLnBrk="1" fontAlgn="auto" latinLnBrk="0" hangingPunct="1">
              <a:lnSpc>
                <a:spcPct val="100000"/>
              </a:lnSpc>
              <a:spcBef>
                <a:spcPct val="0"/>
              </a:spcBef>
              <a:spcAft>
                <a:spcPct val="0"/>
              </a:spcAft>
              <a:buClrTx/>
              <a:buSzTx/>
              <a:buFontTx/>
              <a:buNone/>
              <a:defRPr/>
            </a:pPr>
            <a:r>
              <a:rPr kumimoji="0" lang="ar-AE"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rPr>
              <a:t>متاح بدون تكلفة.</a:t>
            </a:r>
            <a:endPar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p:sp>
        <p:nvSpPr>
          <p:cNvPr id="12" name="Rectangle 18">
            <a:extLst>
              <a:ext uri="{FF2B5EF4-FFF2-40B4-BE49-F238E27FC236}">
                <a16:creationId xmlns:a16="http://schemas.microsoft.com/office/drawing/2014/main" id="{3799F9F8-4F3D-4F42-97D9-604949622F9C}"/>
              </a:ext>
            </a:extLst>
          </p:cNvPr>
          <p:cNvSpPr/>
          <p:nvPr/>
        </p:nvSpPr>
        <p:spPr>
          <a:xfrm>
            <a:off x="3479982" y="3128308"/>
            <a:ext cx="7026383" cy="1323439"/>
          </a:xfrm>
          <a:prstGeom prst="rect">
            <a:avLst/>
          </a:prstGeom>
        </p:spPr>
        <p:txBody>
          <a:bodyPr wrap="square">
            <a:spAutoFit/>
          </a:bodyPr>
          <a:lstStyle/>
          <a:p>
            <a:pPr marL="0" marR="0" lvl="0" indent="0" algn="r" defTabSz="914400" rtl="1" eaLnBrk="1" fontAlgn="auto" latinLnBrk="0" hangingPunct="1">
              <a:lnSpc>
                <a:spcPct val="100000"/>
              </a:lnSpc>
              <a:spcBef>
                <a:spcPct val="0"/>
              </a:spcBef>
              <a:spcAft>
                <a:spcPct val="0"/>
              </a:spcAft>
              <a:buClrTx/>
              <a:buSzTx/>
              <a:buFontTx/>
              <a:buNone/>
              <a:defRPr/>
            </a:pPr>
            <a:r>
              <a:rPr kumimoji="0" lang="ar-AE"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ما هي المعلومات الموجودة في الهوية </a:t>
            </a:r>
            <a:r>
              <a:rPr kumimoji="0" lang="ar-BH"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البنكية</a:t>
            </a:r>
            <a:r>
              <a:rPr kumimoji="0" lang="ar-AE"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a:t>
            </a:r>
            <a:endParaRPr kumimoji="0" lang="he-IL"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a:p>
            <a:pPr marL="342900" marR="0" lvl="0" indent="-3429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kumimoji="0" lang="ar-AE" sz="20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الأصول في الحساب، بما في ذلك أرصدة الحساب الجاري، الودائع والتوفيرات.</a:t>
            </a:r>
          </a:p>
          <a:p>
            <a:pPr marL="342900" marR="0" lvl="0" indent="-3429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kumimoji="0" lang="ar-AE" sz="20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الالتزامات (على سبيل المثال القروض والأطر الائتمانية).</a:t>
            </a:r>
          </a:p>
          <a:p>
            <a:pPr marL="342900" marR="0" lvl="0" indent="-3429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kumimoji="0" lang="ar-AE" sz="20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تفاصيل إضافية (على سبيل المثال عمولات، أوامر الخصم الثابت وغيرها).</a:t>
            </a:r>
            <a:endParaRPr kumimoji="0" lang="he-IL" sz="20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p:pic>
        <p:nvPicPr>
          <p:cNvPr id="3" name="גרפיקה 2" descr="עזרה עם מילוי מלא">
            <a:extLst>
              <a:ext uri="{FF2B5EF4-FFF2-40B4-BE49-F238E27FC236}">
                <a16:creationId xmlns:a16="http://schemas.microsoft.com/office/drawing/2014/main" id="{077DBFC4-9AA0-4BCD-BCA6-EC17F20B9A6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851582" y="1128758"/>
            <a:ext cx="914400" cy="914400"/>
          </a:xfrm>
          <a:prstGeom prst="rect">
            <a:avLst/>
          </a:prstGeom>
        </p:spPr>
      </p:pic>
      <p:pic>
        <p:nvPicPr>
          <p:cNvPr id="5" name="גרפיקה 4" descr="מסמך עם מילוי מלא">
            <a:extLst>
              <a:ext uri="{FF2B5EF4-FFF2-40B4-BE49-F238E27FC236}">
                <a16:creationId xmlns:a16="http://schemas.microsoft.com/office/drawing/2014/main" id="{4271FEB2-00CE-448E-BBE4-0D4BBD5A05F3}"/>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0928582" y="3212433"/>
            <a:ext cx="914400" cy="914400"/>
          </a:xfrm>
          <a:prstGeom prst="rect">
            <a:avLst/>
          </a:prstGeom>
        </p:spPr>
      </p:pic>
    </p:spTree>
    <p:extLst>
      <p:ext uri="{BB962C8B-B14F-4D97-AF65-F5344CB8AC3E}">
        <p14:creationId xmlns:p14="http://schemas.microsoft.com/office/powerpoint/2010/main" val="147772497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t="-9000" b="-9000"/>
          </a:stretch>
        </a:blipFill>
        <a:effectLst/>
      </p:bgPr>
    </p:bg>
    <p:spTree>
      <p:nvGrpSpPr>
        <p:cNvPr id="1" name=""/>
        <p:cNvGrpSpPr/>
        <p:nvPr/>
      </p:nvGrpSpPr>
      <p:grpSpPr>
        <a:xfrm>
          <a:off x="0" y="0"/>
          <a:ext cx="0" cy="0"/>
          <a:chOff x="0" y="0"/>
          <a:chExt cx="0" cy="0"/>
        </a:xfrm>
      </p:grpSpPr>
      <p:sp>
        <p:nvSpPr>
          <p:cNvPr id="10" name="Freeform: Shape 12">
            <a:extLst>
              <a:ext uri="{FF2B5EF4-FFF2-40B4-BE49-F238E27FC236}">
                <a16:creationId xmlns:a16="http://schemas.microsoft.com/office/drawing/2014/main" id="{6633F439-3BB2-41EB-890A-19683F596DCB}"/>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תיבת טקסט 22">
            <a:extLst>
              <a:ext uri="{FF2B5EF4-FFF2-40B4-BE49-F238E27FC236}">
                <a16:creationId xmlns:a16="http://schemas.microsoft.com/office/drawing/2014/main" id="{088D79DC-C938-4140-9881-48DCA740E6F0}"/>
              </a:ext>
            </a:extLst>
          </p:cNvPr>
          <p:cNvSpPr txBox="1"/>
          <p:nvPr/>
        </p:nvSpPr>
        <p:spPr>
          <a:xfrm>
            <a:off x="0" y="71899"/>
            <a:ext cx="12164291" cy="584775"/>
          </a:xfrm>
          <a:prstGeom prst="rect">
            <a:avLst/>
          </a:prstGeom>
          <a:noFill/>
        </p:spPr>
        <p:txBody>
          <a:bodyPr wrap="square" rtlCol="1">
            <a:spAutoFit/>
          </a:bodyPr>
          <a:lstStyle/>
          <a:p>
            <a:pPr marL="0" marR="0" lvl="0" indent="0" algn="r" defTabSz="914400" rtl="1" eaLnBrk="1" fontAlgn="auto" latinLnBrk="0" hangingPunct="1">
              <a:lnSpc>
                <a:spcPct val="100000"/>
              </a:lnSpc>
              <a:spcBef>
                <a:spcPct val="0"/>
              </a:spcBef>
              <a:spcAft>
                <a:spcPct val="0"/>
              </a:spcAft>
              <a:buClrTx/>
              <a:buSzTx/>
              <a:buFontTx/>
              <a:buNone/>
              <a:defRPr/>
            </a:pPr>
            <a:r>
              <a:rPr kumimoji="0" lang="ar-AE"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الهوية </a:t>
            </a:r>
            <a:r>
              <a:rPr kumimoji="0" lang="ar-BH"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البنكية</a:t>
            </a:r>
            <a:r>
              <a:rPr kumimoji="0" lang="ar-AE"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ببساطة</a:t>
            </a:r>
            <a:r>
              <a:rPr kumimoji="0" lang="he-IL"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ar-AE"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(تتمه)</a:t>
            </a:r>
            <a:endParaRPr kumimoji="0" lang="he-IL"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4" name="Rectangle 18">
            <a:extLst>
              <a:ext uri="{FF2B5EF4-FFF2-40B4-BE49-F238E27FC236}">
                <a16:creationId xmlns:a16="http://schemas.microsoft.com/office/drawing/2014/main" id="{7D94D0CB-5267-4534-8607-E20308CE2D71}"/>
              </a:ext>
            </a:extLst>
          </p:cNvPr>
          <p:cNvSpPr/>
          <p:nvPr/>
        </p:nvSpPr>
        <p:spPr>
          <a:xfrm>
            <a:off x="4168979" y="1088340"/>
            <a:ext cx="6509143" cy="2554545"/>
          </a:xfrm>
          <a:prstGeom prst="rect">
            <a:avLst/>
          </a:prstGeom>
        </p:spPr>
        <p:txBody>
          <a:bodyPr wrap="square">
            <a:spAutoFit/>
          </a:bodyPr>
          <a:lstStyle/>
          <a:p>
            <a:pPr marL="0" marR="0" lvl="0" indent="0" algn="r" defTabSz="914400" rtl="1" eaLnBrk="1" fontAlgn="auto" latinLnBrk="0" hangingPunct="1">
              <a:lnSpc>
                <a:spcPct val="100000"/>
              </a:lnSpc>
              <a:spcBef>
                <a:spcPct val="0"/>
              </a:spcBef>
              <a:spcAft>
                <a:spcPct val="0"/>
              </a:spcAft>
              <a:buClrTx/>
              <a:buSzTx/>
              <a:buFontTx/>
              <a:buNone/>
              <a:defRPr/>
            </a:pPr>
            <a:r>
              <a:rPr kumimoji="0" lang="ar-AE"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ما الذي يمكن عمله بواسطة الهوية </a:t>
            </a:r>
            <a:r>
              <a:rPr kumimoji="0" lang="ar-BH"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البنكية</a:t>
            </a:r>
            <a:r>
              <a:rPr kumimoji="0" lang="ar-AE"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a:t>
            </a:r>
            <a:endParaRPr kumimoji="0" lang="he-IL"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a:p>
            <a:pPr marL="342900" marR="0" lvl="0" indent="-3429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kumimoji="0" lang="ar-AE"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تتبع</a:t>
            </a:r>
            <a:r>
              <a:rPr kumimoji="0" lang="ar-AE" sz="20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 الحساب وإدارته بسهولة وذكاء.</a:t>
            </a:r>
          </a:p>
          <a:p>
            <a:pPr marL="342900" marR="0" lvl="0" indent="-3429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kumimoji="0" lang="ar-AE"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التعرف على </a:t>
            </a:r>
            <a:r>
              <a:rPr kumimoji="0" lang="ar-BH"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الخدمات البنكية</a:t>
            </a:r>
            <a:r>
              <a:rPr kumimoji="0" lang="ar-AE" sz="20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 كم دفعتم مقابلها أو كسبتم بسببها.</a:t>
            </a:r>
          </a:p>
          <a:p>
            <a:pPr marL="342900" marR="0" lvl="0" indent="-3429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kumimoji="0" lang="ar-AE"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مقارنة شروط إدارة حسابكم </a:t>
            </a:r>
            <a:r>
              <a:rPr kumimoji="0" lang="ar-AE" sz="20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اليوم مع العروض المقدمة لكم من البنوك الأخرى. قد تجدون أنه من المفيد استبدال البنك.</a:t>
            </a:r>
          </a:p>
          <a:p>
            <a:pPr marL="342900" marR="0" lvl="0" indent="-3429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kumimoji="0" lang="ar-AE"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التوفير في مصاريف </a:t>
            </a:r>
            <a:r>
              <a:rPr kumimoji="0" lang="ar-AE" sz="20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إدارة الحساب.</a:t>
            </a:r>
            <a:endParaRPr kumimoji="0" lang="he-IL" sz="20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a:p>
            <a:pPr marL="342900" marR="0" lvl="0" indent="-3429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endParaRPr kumimoji="0" lang="he-IL" sz="20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a:p>
            <a:pPr marL="342900" marR="0" lvl="0" indent="-3429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endParaRPr kumimoji="0" lang="he-IL" sz="20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p:sp>
        <p:nvSpPr>
          <p:cNvPr id="15" name="Rectangle 18">
            <a:extLst>
              <a:ext uri="{FF2B5EF4-FFF2-40B4-BE49-F238E27FC236}">
                <a16:creationId xmlns:a16="http://schemas.microsoft.com/office/drawing/2014/main" id="{94EA7649-69FA-4980-AF00-A1BC3BF9731F}"/>
              </a:ext>
            </a:extLst>
          </p:cNvPr>
          <p:cNvSpPr/>
          <p:nvPr/>
        </p:nvSpPr>
        <p:spPr>
          <a:xfrm>
            <a:off x="5457524" y="4312751"/>
            <a:ext cx="5220598" cy="1938992"/>
          </a:xfrm>
          <a:prstGeom prst="rect">
            <a:avLst/>
          </a:prstGeom>
        </p:spPr>
        <p:txBody>
          <a:bodyPr wrap="square">
            <a:spAutoFit/>
          </a:bodyPr>
          <a:lstStyle/>
          <a:p>
            <a:pPr marL="0" marR="0" lvl="0" indent="0" algn="r" defTabSz="914400" rtl="1" eaLnBrk="1" fontAlgn="auto" latinLnBrk="0" hangingPunct="1">
              <a:lnSpc>
                <a:spcPct val="100000"/>
              </a:lnSpc>
              <a:spcBef>
                <a:spcPct val="0"/>
              </a:spcBef>
              <a:spcAft>
                <a:spcPct val="0"/>
              </a:spcAft>
              <a:buClrTx/>
              <a:buSzTx/>
              <a:buFontTx/>
              <a:buNone/>
              <a:defRPr/>
            </a:pPr>
            <a:r>
              <a:rPr lang="ar-AE" sz="2000" b="1">
                <a:solidFill>
                  <a:srgbClr val="E7E6E6">
                    <a:lumMod val="10000"/>
                  </a:srgbClr>
                </a:solidFill>
                <a:latin typeface="Calibri" panose="020F0502020204030204" pitchFamily="34" charset="0"/>
                <a:cs typeface="Calibri" panose="020F0502020204030204" pitchFamily="34" charset="0"/>
              </a:rPr>
              <a:t>كيف نحصل على التقرير؟</a:t>
            </a:r>
            <a:endParaRPr kumimoji="0" lang="he-IL" sz="2000" b="1"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ct val="0"/>
              </a:spcBef>
              <a:spcAft>
                <a:spcPct val="0"/>
              </a:spcAft>
              <a:buClrTx/>
              <a:buSzTx/>
              <a:buFontTx/>
              <a:buNone/>
              <a:defRPr/>
            </a:pPr>
            <a:r>
              <a:rPr kumimoji="0" lang="ar-AE"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rPr>
              <a:t>يتم إرسال التقرير بشكل استباقي في 28 شباط بواسطة البريد الإلكتروني/ البريد. يمكن العثور عليه أيضًا على موقع وتطبيق البنك.</a:t>
            </a:r>
          </a:p>
          <a:p>
            <a:pPr marL="0" marR="0" lvl="0" indent="0" algn="r" defTabSz="914400" rtl="1" eaLnBrk="1" fontAlgn="auto" latinLnBrk="0" hangingPunct="1">
              <a:lnSpc>
                <a:spcPct val="100000"/>
              </a:lnSpc>
              <a:spcBef>
                <a:spcPct val="0"/>
              </a:spcBef>
              <a:spcAft>
                <a:spcPct val="0"/>
              </a:spcAft>
              <a:buClrTx/>
              <a:buSzTx/>
              <a:buFontTx/>
              <a:buNone/>
              <a:defRPr/>
            </a:pPr>
            <a:r>
              <a:rPr kumimoji="0" lang="ar-AE"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rPr>
              <a:t>بالإضافة إلى ذلك، يمكنكم طلبه من البنك الذي تتعاملون معه في أي وقت.</a:t>
            </a:r>
            <a:endPar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p:pic>
        <p:nvPicPr>
          <p:cNvPr id="3" name="גרפיקה 2" descr="סימון תג 1 עם מילוי מלא">
            <a:extLst>
              <a:ext uri="{FF2B5EF4-FFF2-40B4-BE49-F238E27FC236}">
                <a16:creationId xmlns:a16="http://schemas.microsoft.com/office/drawing/2014/main" id="{9C05D793-796D-4880-B8FA-442CFE292D1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846068" y="1117215"/>
            <a:ext cx="914400" cy="914400"/>
          </a:xfrm>
          <a:prstGeom prst="rect">
            <a:avLst/>
          </a:prstGeom>
        </p:spPr>
      </p:pic>
      <p:pic>
        <p:nvPicPr>
          <p:cNvPr id="5" name="גרפיקה 4" descr="דואר אלקטרוני עם מילוי מלא">
            <a:extLst>
              <a:ext uri="{FF2B5EF4-FFF2-40B4-BE49-F238E27FC236}">
                <a16:creationId xmlns:a16="http://schemas.microsoft.com/office/drawing/2014/main" id="{959AEFBC-D8AB-40AD-B852-589A8DA053A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0836443" y="4312751"/>
            <a:ext cx="914400" cy="914400"/>
          </a:xfrm>
          <a:prstGeom prst="rect">
            <a:avLst/>
          </a:prstGeom>
        </p:spPr>
      </p:pic>
    </p:spTree>
    <p:extLst>
      <p:ext uri="{BB962C8B-B14F-4D97-AF65-F5344CB8AC3E}">
        <p14:creationId xmlns:p14="http://schemas.microsoft.com/office/powerpoint/2010/main" val="202799398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t="-9000" b="-9000"/>
          </a:stretch>
        </a:blipFill>
        <a:effectLst/>
      </p:bgPr>
    </p:bg>
    <p:spTree>
      <p:nvGrpSpPr>
        <p:cNvPr id="1" name=""/>
        <p:cNvGrpSpPr/>
        <p:nvPr/>
      </p:nvGrpSpPr>
      <p:grpSpPr>
        <a:xfrm>
          <a:off x="0" y="0"/>
          <a:ext cx="0" cy="0"/>
          <a:chOff x="0" y="0"/>
          <a:chExt cx="0" cy="0"/>
        </a:xfrm>
      </p:grpSpPr>
      <p:sp>
        <p:nvSpPr>
          <p:cNvPr id="10" name="Freeform: Shape 12">
            <a:extLst>
              <a:ext uri="{FF2B5EF4-FFF2-40B4-BE49-F238E27FC236}">
                <a16:creationId xmlns:a16="http://schemas.microsoft.com/office/drawing/2014/main" id="{6633F439-3BB2-41EB-890A-19683F596DCB}"/>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תיבת טקסט 22">
            <a:extLst>
              <a:ext uri="{FF2B5EF4-FFF2-40B4-BE49-F238E27FC236}">
                <a16:creationId xmlns:a16="http://schemas.microsoft.com/office/drawing/2014/main" id="{088D79DC-C938-4140-9881-48DCA740E6F0}"/>
              </a:ext>
            </a:extLst>
          </p:cNvPr>
          <p:cNvSpPr txBox="1"/>
          <p:nvPr/>
        </p:nvSpPr>
        <p:spPr>
          <a:xfrm>
            <a:off x="0" y="71899"/>
            <a:ext cx="12164291" cy="584775"/>
          </a:xfrm>
          <a:prstGeom prst="rect">
            <a:avLst/>
          </a:prstGeom>
          <a:noFill/>
        </p:spPr>
        <p:txBody>
          <a:bodyPr wrap="square" rtlCol="1">
            <a:spAutoFit/>
          </a:bodyPr>
          <a:lstStyle/>
          <a:p>
            <a:pPr marL="0" marR="0" lvl="0" indent="0" algn="r" defTabSz="914400" rtl="1" eaLnBrk="1" fontAlgn="auto" latinLnBrk="0" hangingPunct="1">
              <a:lnSpc>
                <a:spcPct val="100000"/>
              </a:lnSpc>
              <a:spcBef>
                <a:spcPct val="0"/>
              </a:spcBef>
              <a:spcAft>
                <a:spcPct val="0"/>
              </a:spcAft>
              <a:buClrTx/>
              <a:buSzTx/>
              <a:buFontTx/>
              <a:buNone/>
              <a:defRPr/>
            </a:pPr>
            <a:r>
              <a:rPr kumimoji="0" lang="he-IL"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ar-BH"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ا</a:t>
            </a:r>
            <a:r>
              <a:rPr lang="ar-BH" sz="3200" b="1" dirty="0">
                <a:solidFill>
                  <a:prstClr val="white"/>
                </a:solidFill>
                <a:latin typeface="Calibri" panose="020F0502020204030204" pitchFamily="34" charset="0"/>
                <a:cs typeface="Calibri" panose="020F0502020204030204" pitchFamily="34" charset="0"/>
              </a:rPr>
              <a:t>لجزء الأول </a:t>
            </a:r>
            <a:r>
              <a:rPr kumimoji="0" lang="he-IL"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ar-BH"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تفاصيل</a:t>
            </a:r>
            <a:r>
              <a:rPr kumimoji="0" lang="ar-BH" sz="32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عامة عن الحساب البنكي/ المصرفي </a:t>
            </a:r>
            <a:endParaRPr kumimoji="0" lang="he-IL"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3" name="תמונה 2">
            <a:extLst>
              <a:ext uri="{FF2B5EF4-FFF2-40B4-BE49-F238E27FC236}">
                <a16:creationId xmlns:a16="http://schemas.microsoft.com/office/drawing/2014/main" id="{ACA0CD83-B11D-436E-B04A-18B236C32828}"/>
              </a:ext>
            </a:extLst>
          </p:cNvPr>
          <p:cNvPicPr>
            <a:picLocks noChangeAspect="1"/>
          </p:cNvPicPr>
          <p:nvPr/>
        </p:nvPicPr>
        <p:blipFill>
          <a:blip r:embed="rId4"/>
          <a:srcRect l="22875" t="37000" r="25000" b="37500"/>
          <a:stretch>
            <a:fillRect/>
          </a:stretch>
        </p:blipFill>
        <p:spPr>
          <a:xfrm>
            <a:off x="914400" y="1094443"/>
            <a:ext cx="10363200" cy="2851744"/>
          </a:xfrm>
          <a:prstGeom prst="rect">
            <a:avLst/>
          </a:prstGeom>
        </p:spPr>
      </p:pic>
    </p:spTree>
    <p:extLst>
      <p:ext uri="{BB962C8B-B14F-4D97-AF65-F5344CB8AC3E}">
        <p14:creationId xmlns:p14="http://schemas.microsoft.com/office/powerpoint/2010/main" val="400774502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t="-9000" b="-9000"/>
          </a:stretch>
        </a:blipFill>
        <a:effectLst/>
      </p:bgPr>
    </p:bg>
    <p:spTree>
      <p:nvGrpSpPr>
        <p:cNvPr id="1" name=""/>
        <p:cNvGrpSpPr/>
        <p:nvPr/>
      </p:nvGrpSpPr>
      <p:grpSpPr>
        <a:xfrm>
          <a:off x="0" y="0"/>
          <a:ext cx="0" cy="0"/>
          <a:chOff x="0" y="0"/>
          <a:chExt cx="0" cy="0"/>
        </a:xfrm>
      </p:grpSpPr>
      <p:sp>
        <p:nvSpPr>
          <p:cNvPr id="10" name="Freeform: Shape 12">
            <a:extLst>
              <a:ext uri="{FF2B5EF4-FFF2-40B4-BE49-F238E27FC236}">
                <a16:creationId xmlns:a16="http://schemas.microsoft.com/office/drawing/2014/main" id="{6633F439-3BB2-41EB-890A-19683F596DCB}"/>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תיבת טקסט 50">
            <a:extLst>
              <a:ext uri="{FF2B5EF4-FFF2-40B4-BE49-F238E27FC236}">
                <a16:creationId xmlns:a16="http://schemas.microsoft.com/office/drawing/2014/main" id="{7228FA64-7298-4981-BC1F-CDEAEB685097}"/>
              </a:ext>
            </a:extLst>
          </p:cNvPr>
          <p:cNvSpPr txBox="1"/>
          <p:nvPr/>
        </p:nvSpPr>
        <p:spPr>
          <a:xfrm>
            <a:off x="0" y="71899"/>
            <a:ext cx="12164291" cy="584775"/>
          </a:xfrm>
          <a:prstGeom prst="rect">
            <a:avLst/>
          </a:prstGeom>
          <a:noFill/>
        </p:spPr>
        <p:txBody>
          <a:bodyPr wrap="square" rtlCol="1">
            <a:spAutoFit/>
          </a:bodyPr>
          <a:lstStyle/>
          <a:p>
            <a:pPr marL="0" marR="0" lvl="0" indent="0" algn="r" defTabSz="914400" rtl="1" eaLnBrk="1" fontAlgn="auto" latinLnBrk="0" hangingPunct="1">
              <a:lnSpc>
                <a:spcPct val="100000"/>
              </a:lnSpc>
              <a:spcBef>
                <a:spcPct val="0"/>
              </a:spcBef>
              <a:spcAft>
                <a:spcPct val="0"/>
              </a:spcAft>
              <a:buClrTx/>
              <a:buSzTx/>
              <a:buFontTx/>
              <a:buNone/>
              <a:defRPr/>
            </a:pPr>
            <a:r>
              <a:rPr lang="ar-BH" sz="3200" b="1" dirty="0">
                <a:solidFill>
                  <a:prstClr val="white"/>
                </a:solidFill>
                <a:latin typeface="Calibri" panose="020F0502020204030204" pitchFamily="34" charset="0"/>
                <a:cs typeface="Calibri" panose="020F0502020204030204" pitchFamily="34" charset="0"/>
              </a:rPr>
              <a:t>الجزء الثاني </a:t>
            </a:r>
            <a:r>
              <a:rPr kumimoji="0" lang="he-IL"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ar-BH"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تفاصيل</a:t>
            </a:r>
            <a:r>
              <a:rPr kumimoji="0" lang="ar-BH" sz="32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الأرصدة الممتلكات المالية والالتزامات </a:t>
            </a:r>
            <a:endParaRPr kumimoji="0" lang="he-IL"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תמונה 5">
            <a:extLst>
              <a:ext uri="{FF2B5EF4-FFF2-40B4-BE49-F238E27FC236}">
                <a16:creationId xmlns:a16="http://schemas.microsoft.com/office/drawing/2014/main" id="{DA3FC5A3-9EC3-4BAC-BD7A-84101F3E9302}"/>
              </a:ext>
            </a:extLst>
          </p:cNvPr>
          <p:cNvPicPr>
            <a:picLocks noChangeAspect="1"/>
          </p:cNvPicPr>
          <p:nvPr/>
        </p:nvPicPr>
        <p:blipFill>
          <a:blip r:embed="rId4"/>
          <a:srcRect l="22688" t="41000" r="24906" b="19167"/>
          <a:stretch>
            <a:fillRect/>
          </a:stretch>
        </p:blipFill>
        <p:spPr>
          <a:xfrm>
            <a:off x="214084" y="920115"/>
            <a:ext cx="11736122" cy="5017770"/>
          </a:xfrm>
          <a:prstGeom prst="rect">
            <a:avLst/>
          </a:prstGeom>
        </p:spPr>
      </p:pic>
    </p:spTree>
    <p:extLst>
      <p:ext uri="{BB962C8B-B14F-4D97-AF65-F5344CB8AC3E}">
        <p14:creationId xmlns:p14="http://schemas.microsoft.com/office/powerpoint/2010/main" val="56276638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t="-9000" b="-9000"/>
          </a:stretch>
        </a:blipFill>
        <a:effectLst/>
      </p:bgPr>
    </p:bg>
    <p:spTree>
      <p:nvGrpSpPr>
        <p:cNvPr id="1" name=""/>
        <p:cNvGrpSpPr/>
        <p:nvPr/>
      </p:nvGrpSpPr>
      <p:grpSpPr>
        <a:xfrm>
          <a:off x="0" y="0"/>
          <a:ext cx="0" cy="0"/>
          <a:chOff x="0" y="0"/>
          <a:chExt cx="0" cy="0"/>
        </a:xfrm>
      </p:grpSpPr>
      <p:sp>
        <p:nvSpPr>
          <p:cNvPr id="10" name="Freeform: Shape 12">
            <a:extLst>
              <a:ext uri="{FF2B5EF4-FFF2-40B4-BE49-F238E27FC236}">
                <a16:creationId xmlns:a16="http://schemas.microsoft.com/office/drawing/2014/main" id="{6633F439-3BB2-41EB-890A-19683F596DCB}"/>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18">
            <a:extLst>
              <a:ext uri="{FF2B5EF4-FFF2-40B4-BE49-F238E27FC236}">
                <a16:creationId xmlns:a16="http://schemas.microsoft.com/office/drawing/2014/main" id="{15048382-3B6E-4D4D-A17C-F9FE2ED53822}"/>
              </a:ext>
            </a:extLst>
          </p:cNvPr>
          <p:cNvSpPr/>
          <p:nvPr/>
        </p:nvSpPr>
        <p:spPr>
          <a:xfrm>
            <a:off x="7247174" y="895014"/>
            <a:ext cx="4644580" cy="707886"/>
          </a:xfrm>
          <a:prstGeom prst="rect">
            <a:avLst/>
          </a:prstGeom>
        </p:spPr>
        <p:txBody>
          <a:bodyPr wrap="square">
            <a:spAutoFit/>
          </a:bodyPr>
          <a:lstStyle/>
          <a:p>
            <a:pPr marL="342900" marR="0" lvl="0" indent="-3429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endPar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ct val="0"/>
              </a:spcBef>
              <a:spcAft>
                <a:spcPct val="0"/>
              </a:spcAft>
              <a:buClrTx/>
              <a:buSzTx/>
              <a:buFontTx/>
              <a:buNone/>
              <a:defRPr/>
            </a:pPr>
            <a:endPar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p:sp>
        <p:nvSpPr>
          <p:cNvPr id="51" name="תיבת טקסט 50">
            <a:extLst>
              <a:ext uri="{FF2B5EF4-FFF2-40B4-BE49-F238E27FC236}">
                <a16:creationId xmlns:a16="http://schemas.microsoft.com/office/drawing/2014/main" id="{675B5F9D-268B-4E53-A723-1B515DCB3757}"/>
              </a:ext>
            </a:extLst>
          </p:cNvPr>
          <p:cNvSpPr txBox="1"/>
          <p:nvPr/>
        </p:nvSpPr>
        <p:spPr>
          <a:xfrm>
            <a:off x="0" y="71899"/>
            <a:ext cx="12164291" cy="584775"/>
          </a:xfrm>
          <a:prstGeom prst="rect">
            <a:avLst/>
          </a:prstGeom>
          <a:noFill/>
        </p:spPr>
        <p:txBody>
          <a:bodyPr wrap="square" rtlCol="1">
            <a:spAutoFit/>
          </a:bodyPr>
          <a:lstStyle/>
          <a:p>
            <a:pPr marL="0" marR="0" lvl="0" indent="0" algn="r" defTabSz="914400" rtl="1" eaLnBrk="1" fontAlgn="auto" latinLnBrk="0" hangingPunct="1">
              <a:lnSpc>
                <a:spcPct val="100000"/>
              </a:lnSpc>
              <a:spcBef>
                <a:spcPct val="0"/>
              </a:spcBef>
              <a:spcAft>
                <a:spcPct val="0"/>
              </a:spcAft>
              <a:buClrTx/>
              <a:buSzTx/>
              <a:buFontTx/>
              <a:buNone/>
              <a:defRPr/>
            </a:pPr>
            <a:r>
              <a:rPr kumimoji="0" lang="ar-BH"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الجزء الثالث </a:t>
            </a:r>
            <a:r>
              <a:rPr kumimoji="0" lang="he-IL"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ar-BH"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معطيات</a:t>
            </a:r>
            <a:r>
              <a:rPr kumimoji="0" lang="ar-BH" sz="32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الحساب في السنة الماضية </a:t>
            </a:r>
            <a:endParaRPr kumimoji="0" lang="he-IL"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תמונה 6">
            <a:extLst>
              <a:ext uri="{FF2B5EF4-FFF2-40B4-BE49-F238E27FC236}">
                <a16:creationId xmlns:a16="http://schemas.microsoft.com/office/drawing/2014/main" id="{EC8ABA76-7C55-458B-AA86-63D0162C887B}"/>
              </a:ext>
            </a:extLst>
          </p:cNvPr>
          <p:cNvPicPr>
            <a:picLocks noChangeAspect="1"/>
          </p:cNvPicPr>
          <p:nvPr/>
        </p:nvPicPr>
        <p:blipFill>
          <a:blip r:embed="rId4"/>
          <a:srcRect l="22683" t="17886" r="24634" b="20813"/>
          <a:stretch>
            <a:fillRect/>
          </a:stretch>
        </p:blipFill>
        <p:spPr>
          <a:xfrm>
            <a:off x="1782731" y="786629"/>
            <a:ext cx="9166304" cy="5999472"/>
          </a:xfrm>
          <a:prstGeom prst="rect">
            <a:avLst/>
          </a:prstGeom>
        </p:spPr>
      </p:pic>
    </p:spTree>
    <p:extLst>
      <p:ext uri="{BB962C8B-B14F-4D97-AF65-F5344CB8AC3E}">
        <p14:creationId xmlns:p14="http://schemas.microsoft.com/office/powerpoint/2010/main" val="281727380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תמונה 9" descr="תמונה שמכילה טקסט, כרטיס ביקור&#10;&#10;התיאור נוצר באופן אוטומטי">
            <a:extLst>
              <a:ext uri="{FF2B5EF4-FFF2-40B4-BE49-F238E27FC236}">
                <a16:creationId xmlns:a16="http://schemas.microsoft.com/office/drawing/2014/main" id="{F9D3CEFB-F6A4-4ACA-B250-361EA54D5AF9}"/>
              </a:ext>
            </a:extLst>
          </p:cNvPr>
          <p:cNvPicPr>
            <a:picLocks noChangeAspect="1"/>
          </p:cNvPicPr>
          <p:nvPr/>
        </p:nvPicPr>
        <p:blipFill>
          <a:blip r:embed="rId3">
            <a:extLst>
              <a:ext uri="{28A0092B-C50C-407E-A947-70E740481C1C}">
                <a14:useLocalDpi xmlns:a14="http://schemas.microsoft.com/office/drawing/2010/main" val="0"/>
              </a:ext>
            </a:extLst>
          </a:blip>
          <a:srcRect t="8437" b="7187"/>
          <a:stretch>
            <a:fillRect/>
          </a:stretch>
        </p:blipFill>
        <p:spPr>
          <a:xfrm flipH="1">
            <a:off x="0" y="0"/>
            <a:ext cx="12192000" cy="6858000"/>
          </a:xfrm>
          <a:prstGeom prst="rect">
            <a:avLst/>
          </a:prstGeom>
        </p:spPr>
      </p:pic>
      <p:sp>
        <p:nvSpPr>
          <p:cNvPr id="5" name="Freeform: Shape 12">
            <a:extLst>
              <a:ext uri="{FF2B5EF4-FFF2-40B4-BE49-F238E27FC236}">
                <a16:creationId xmlns:a16="http://schemas.microsoft.com/office/drawing/2014/main" id="{FD82E36C-99C4-4523-9544-BCCF80E5E16C}"/>
              </a:ext>
            </a:extLst>
          </p:cNvPr>
          <p:cNvSpPr/>
          <p:nvPr/>
        </p:nvSpPr>
        <p:spPr>
          <a:xfrm flipV="1">
            <a:off x="4521200" y="5619484"/>
            <a:ext cx="7813402" cy="830165"/>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Subtitle 11">
            <a:extLst>
              <a:ext uri="{FF2B5EF4-FFF2-40B4-BE49-F238E27FC236}">
                <a16:creationId xmlns:a16="http://schemas.microsoft.com/office/drawing/2014/main" id="{9464F126-52BC-427A-9635-1A56F16973AD}"/>
              </a:ext>
            </a:extLst>
          </p:cNvPr>
          <p:cNvSpPr txBox="1"/>
          <p:nvPr/>
        </p:nvSpPr>
        <p:spPr>
          <a:xfrm flipH="1">
            <a:off x="4860652" y="5692159"/>
            <a:ext cx="7123935" cy="830166"/>
          </a:xfrm>
          <a:prstGeom prst="rect">
            <a:avLst/>
          </a:prstGeom>
        </p:spPr>
        <p:txBody>
          <a:bodyPr vert="horz" lIns="0" tIns="0" rIns="0" bIns="0" rtlCol="0" anchor="t" anchorCtr="1">
            <a:noAutofit/>
          </a:bodyPr>
          <a:lstStyle>
            <a:lvl1pPr marL="0" indent="0" algn="r" defTabSz="914400" rtl="1" eaLnBrk="1" latinLnBrk="0" hangingPunct="1">
              <a:lnSpc>
                <a:spcPct val="100000"/>
              </a:lnSpc>
              <a:spcBef>
                <a:spcPct val="0"/>
              </a:spcBef>
              <a:buFont typeface="Arial" panose="020B0604020202020204" pitchFamily="34" charset="0"/>
              <a:buNone/>
              <a:defRPr lang="en-GB" sz="2000" kern="1200">
                <a:solidFill>
                  <a:schemeClr val="bg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AE" dirty="0">
                <a:latin typeface="Calibri" panose="020F0502020204030204" pitchFamily="34" charset="0"/>
                <a:cs typeface="Calibri" panose="020F0502020204030204" pitchFamily="34" charset="0"/>
              </a:rPr>
              <a:t>تقود الرقابة على البنوك في بنك إسرائيل، بالتعاون مع اتحاد البنوك والجهاز المصرفي، مشروع لتعزيز الوعي المالي في المجتمع العربي</a:t>
            </a:r>
          </a:p>
        </p:txBody>
      </p:sp>
      <p:sp>
        <p:nvSpPr>
          <p:cNvPr id="7" name="Rectangle 18">
            <a:extLst>
              <a:ext uri="{FF2B5EF4-FFF2-40B4-BE49-F238E27FC236}">
                <a16:creationId xmlns:a16="http://schemas.microsoft.com/office/drawing/2014/main" id="{A63592F7-3B3F-4C62-A533-BE6DEAC3FFC2}"/>
              </a:ext>
            </a:extLst>
          </p:cNvPr>
          <p:cNvSpPr/>
          <p:nvPr/>
        </p:nvSpPr>
        <p:spPr>
          <a:xfrm>
            <a:off x="6540500" y="1039625"/>
            <a:ext cx="5011992" cy="523220"/>
          </a:xfrm>
          <a:prstGeom prst="rect">
            <a:avLst/>
          </a:prstGeom>
        </p:spPr>
        <p:txBody>
          <a:bodyPr wrap="square">
            <a:spAutoFit/>
          </a:bodyPr>
          <a:lstStyle/>
          <a:p>
            <a:pPr marL="457200" indent="-457200" algn="r" rtl="1">
              <a:buFont typeface="Wingdings" panose="05000000000000000000" pitchFamily="2" charset="2"/>
              <a:buChar char="ü"/>
            </a:pPr>
            <a:r>
              <a:rPr lang="ar-AE" sz="2800">
                <a:solidFill>
                  <a:schemeClr val="bg2">
                    <a:lumMod val="10000"/>
                  </a:schemeClr>
                </a:solidFill>
                <a:latin typeface="Calibri" panose="020F0502020204030204" pitchFamily="34" charset="0"/>
                <a:cs typeface="Calibri" panose="020F0502020204030204" pitchFamily="34" charset="0"/>
              </a:rPr>
              <a:t>لرفع </a:t>
            </a:r>
            <a:r>
              <a:rPr lang="ar-AE" sz="2800" b="1">
                <a:solidFill>
                  <a:schemeClr val="bg2">
                    <a:lumMod val="10000"/>
                  </a:schemeClr>
                </a:solidFill>
                <a:latin typeface="Calibri" panose="020F0502020204030204" pitchFamily="34" charset="0"/>
                <a:cs typeface="Calibri" panose="020F0502020204030204" pitchFamily="34" charset="0"/>
              </a:rPr>
              <a:t>الوعي</a:t>
            </a:r>
            <a:r>
              <a:rPr lang="ar-AE" sz="2800">
                <a:solidFill>
                  <a:schemeClr val="bg2">
                    <a:lumMod val="10000"/>
                  </a:schemeClr>
                </a:solidFill>
                <a:latin typeface="Calibri" panose="020F0502020204030204" pitchFamily="34" charset="0"/>
                <a:cs typeface="Calibri" panose="020F0502020204030204" pitchFamily="34" charset="0"/>
              </a:rPr>
              <a:t> المالي</a:t>
            </a:r>
            <a:endParaRPr lang="he-IL" sz="2800">
              <a:solidFill>
                <a:schemeClr val="bg2">
                  <a:lumMod val="10000"/>
                </a:schemeClr>
              </a:solidFill>
              <a:latin typeface="Calibri" panose="020F0502020204030204" pitchFamily="34" charset="0"/>
              <a:cs typeface="Calibri" panose="020F0502020204030204" pitchFamily="34" charset="0"/>
            </a:endParaRPr>
          </a:p>
        </p:txBody>
      </p:sp>
      <p:sp>
        <p:nvSpPr>
          <p:cNvPr id="8" name="Rectangle 18">
            <a:extLst>
              <a:ext uri="{FF2B5EF4-FFF2-40B4-BE49-F238E27FC236}">
                <a16:creationId xmlns:a16="http://schemas.microsoft.com/office/drawing/2014/main" id="{A9A0F729-776B-4EC3-ACBC-94928FC8E35C}"/>
              </a:ext>
            </a:extLst>
          </p:cNvPr>
          <p:cNvSpPr/>
          <p:nvPr/>
        </p:nvSpPr>
        <p:spPr>
          <a:xfrm>
            <a:off x="5880100" y="1794608"/>
            <a:ext cx="5672392" cy="954107"/>
          </a:xfrm>
          <a:prstGeom prst="rect">
            <a:avLst/>
          </a:prstGeom>
        </p:spPr>
        <p:txBody>
          <a:bodyPr wrap="square">
            <a:spAutoFit/>
          </a:bodyPr>
          <a:lstStyle/>
          <a:p>
            <a:pPr marL="457200" indent="-457200" algn="r" rtl="1">
              <a:buFont typeface="Wingdings" panose="05000000000000000000" pitchFamily="2" charset="2"/>
              <a:buChar char="ü"/>
            </a:pPr>
            <a:r>
              <a:rPr lang="ar-AE" sz="2800">
                <a:solidFill>
                  <a:schemeClr val="bg2">
                    <a:lumMod val="10000"/>
                  </a:schemeClr>
                </a:solidFill>
                <a:latin typeface="Calibri" panose="020F0502020204030204" pitchFamily="34" charset="0"/>
                <a:cs typeface="Calibri" panose="020F0502020204030204" pitchFamily="34" charset="0"/>
              </a:rPr>
              <a:t>للحصول على </a:t>
            </a:r>
            <a:r>
              <a:rPr lang="ar-AE" sz="2800" b="1">
                <a:solidFill>
                  <a:schemeClr val="bg2">
                    <a:lumMod val="10000"/>
                  </a:schemeClr>
                </a:solidFill>
                <a:latin typeface="Calibri" panose="020F0502020204030204" pitchFamily="34" charset="0"/>
                <a:cs typeface="Calibri" panose="020F0502020204030204" pitchFamily="34" charset="0"/>
              </a:rPr>
              <a:t>نصائح وأدوات بسيطة </a:t>
            </a:r>
            <a:r>
              <a:rPr lang="ar-AE" sz="2800">
                <a:solidFill>
                  <a:schemeClr val="bg2">
                    <a:lumMod val="10000"/>
                  </a:schemeClr>
                </a:solidFill>
                <a:latin typeface="Calibri" panose="020F0502020204030204" pitchFamily="34" charset="0"/>
                <a:cs typeface="Calibri" panose="020F0502020204030204" pitchFamily="34" charset="0"/>
              </a:rPr>
              <a:t>لخلق تغيير أفضل في الإدارة المالية</a:t>
            </a:r>
          </a:p>
        </p:txBody>
      </p:sp>
      <p:sp>
        <p:nvSpPr>
          <p:cNvPr id="11" name="Freeform: Shape 12">
            <a:extLst>
              <a:ext uri="{FF2B5EF4-FFF2-40B4-BE49-F238E27FC236}">
                <a16:creationId xmlns:a16="http://schemas.microsoft.com/office/drawing/2014/main" id="{57619B79-479C-4F8C-830D-54BD5ED7C5E6}"/>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12" name="תיבת טקסט 11">
            <a:extLst>
              <a:ext uri="{FF2B5EF4-FFF2-40B4-BE49-F238E27FC236}">
                <a16:creationId xmlns:a16="http://schemas.microsoft.com/office/drawing/2014/main" id="{EA321CB6-7DA0-461D-B618-6AD8383BAE59}"/>
              </a:ext>
            </a:extLst>
          </p:cNvPr>
          <p:cNvSpPr txBox="1"/>
          <p:nvPr/>
        </p:nvSpPr>
        <p:spPr>
          <a:xfrm>
            <a:off x="0" y="71899"/>
            <a:ext cx="12164291" cy="584775"/>
          </a:xfrm>
          <a:prstGeom prst="rect">
            <a:avLst/>
          </a:prstGeom>
          <a:noFill/>
        </p:spPr>
        <p:txBody>
          <a:bodyPr wrap="square" rtlCol="1">
            <a:spAutoFit/>
          </a:bodyPr>
          <a:lstStyle/>
          <a:p>
            <a:pPr algn="r" rtl="1"/>
            <a:r>
              <a:rPr lang="ar-AE" sz="3200" b="1">
                <a:solidFill>
                  <a:schemeClr val="bg1"/>
                </a:solidFill>
                <a:latin typeface="Calibri" panose="020F0502020204030204" pitchFamily="34" charset="0"/>
                <a:cs typeface="Calibri" panose="020F0502020204030204" pitchFamily="34" charset="0"/>
              </a:rPr>
              <a:t>لماذا اجتمعنا؟</a:t>
            </a:r>
            <a:endParaRPr lang="he-IL" sz="3200" b="1">
              <a:solidFill>
                <a:schemeClr val="bg1"/>
              </a:solidFill>
              <a:latin typeface="Calibri" panose="020F0502020204030204" pitchFamily="34" charset="0"/>
              <a:cs typeface="Calibri" panose="020F0502020204030204" pitchFamily="34" charset="0"/>
            </a:endParaRPr>
          </a:p>
        </p:txBody>
      </p:sp>
      <p:sp>
        <p:nvSpPr>
          <p:cNvPr id="13" name="Rounded Rectangle 66">
            <a:extLst>
              <a:ext uri="{FF2B5EF4-FFF2-40B4-BE49-F238E27FC236}">
                <a16:creationId xmlns:a16="http://schemas.microsoft.com/office/drawing/2014/main" id="{B2E17273-F5C8-4CB2-8AA3-F26E6B161FAA}"/>
              </a:ext>
            </a:extLst>
          </p:cNvPr>
          <p:cNvSpPr/>
          <p:nvPr/>
        </p:nvSpPr>
        <p:spPr>
          <a:xfrm>
            <a:off x="5669621" y="4666822"/>
            <a:ext cx="5718475" cy="672819"/>
          </a:xfrm>
          <a:prstGeom prst="roundRect">
            <a:avLst>
              <a:gd name="adj" fmla="val 6693"/>
            </a:avLst>
          </a:prstGeom>
          <a:solidFill>
            <a:schemeClr val="bg1">
              <a:alpha val="90000"/>
            </a:schemeClr>
          </a:solidFill>
          <a:ln>
            <a:solidFill>
              <a:srgbClr val="E0E0E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4" name="Picture 67">
            <a:extLst>
              <a:ext uri="{FF2B5EF4-FFF2-40B4-BE49-F238E27FC236}">
                <a16:creationId xmlns:a16="http://schemas.microsoft.com/office/drawing/2014/main" id="{AC1FAF08-FA30-4872-9131-6B3CAD0358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6911" y="4356653"/>
            <a:ext cx="720286" cy="615095"/>
          </a:xfrm>
          <a:prstGeom prst="rect">
            <a:avLst/>
          </a:prstGeom>
        </p:spPr>
      </p:pic>
      <p:sp>
        <p:nvSpPr>
          <p:cNvPr id="15" name="Rectangle 18">
            <a:extLst>
              <a:ext uri="{FF2B5EF4-FFF2-40B4-BE49-F238E27FC236}">
                <a16:creationId xmlns:a16="http://schemas.microsoft.com/office/drawing/2014/main" id="{4978C82E-3528-49B6-B2E6-8DF6FEA0D8ED}"/>
              </a:ext>
            </a:extLst>
          </p:cNvPr>
          <p:cNvSpPr/>
          <p:nvPr/>
        </p:nvSpPr>
        <p:spPr>
          <a:xfrm>
            <a:off x="5205047" y="4939531"/>
            <a:ext cx="6134474" cy="353943"/>
          </a:xfrm>
          <a:prstGeom prst="rect">
            <a:avLst/>
          </a:prstGeom>
        </p:spPr>
        <p:txBody>
          <a:bodyPr wrap="square">
            <a:spAutoFit/>
          </a:bodyPr>
          <a:lstStyle/>
          <a:p>
            <a:pPr algn="r"/>
            <a:r>
              <a:rPr lang="ar-AE" sz="1700" dirty="0">
                <a:latin typeface="Calibri" panose="020F0502020204030204" pitchFamily="34" charset="0"/>
                <a:cs typeface="Calibri" panose="020F0502020204030204" pitchFamily="34" charset="0"/>
              </a:rPr>
              <a:t>بعد انتهاء اللقاء، يمكنكم تنسيق تدريب شخصي في البنك الذي تتعاملون معه</a:t>
            </a:r>
          </a:p>
        </p:txBody>
      </p:sp>
    </p:spTree>
    <p:extLst>
      <p:ext uri="{BB962C8B-B14F-4D97-AF65-F5344CB8AC3E}">
        <p14:creationId xmlns:p14="http://schemas.microsoft.com/office/powerpoint/2010/main" val="33903550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t="-9000" b="-9000"/>
          </a:stretch>
        </a:blipFill>
        <a:effectLst/>
      </p:bgPr>
    </p:bg>
    <p:spTree>
      <p:nvGrpSpPr>
        <p:cNvPr id="1" name=""/>
        <p:cNvGrpSpPr/>
        <p:nvPr/>
      </p:nvGrpSpPr>
      <p:grpSpPr>
        <a:xfrm>
          <a:off x="0" y="0"/>
          <a:ext cx="0" cy="0"/>
          <a:chOff x="0" y="0"/>
          <a:chExt cx="0" cy="0"/>
        </a:xfrm>
      </p:grpSpPr>
      <p:sp>
        <p:nvSpPr>
          <p:cNvPr id="10" name="Freeform: Shape 12">
            <a:extLst>
              <a:ext uri="{FF2B5EF4-FFF2-40B4-BE49-F238E27FC236}">
                <a16:creationId xmlns:a16="http://schemas.microsoft.com/office/drawing/2014/main" id="{6633F439-3BB2-41EB-890A-19683F596DCB}"/>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18">
            <a:extLst>
              <a:ext uri="{FF2B5EF4-FFF2-40B4-BE49-F238E27FC236}">
                <a16:creationId xmlns:a16="http://schemas.microsoft.com/office/drawing/2014/main" id="{15048382-3B6E-4D4D-A17C-F9FE2ED53822}"/>
              </a:ext>
            </a:extLst>
          </p:cNvPr>
          <p:cNvSpPr/>
          <p:nvPr/>
        </p:nvSpPr>
        <p:spPr>
          <a:xfrm>
            <a:off x="7247174" y="895014"/>
            <a:ext cx="4644580" cy="707886"/>
          </a:xfrm>
          <a:prstGeom prst="rect">
            <a:avLst/>
          </a:prstGeom>
        </p:spPr>
        <p:txBody>
          <a:bodyPr wrap="square">
            <a:spAutoFit/>
          </a:bodyPr>
          <a:lstStyle/>
          <a:p>
            <a:pPr marL="342900" marR="0" lvl="0" indent="-3429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endPar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ct val="0"/>
              </a:spcBef>
              <a:spcAft>
                <a:spcPct val="0"/>
              </a:spcAft>
              <a:buClrTx/>
              <a:buSzTx/>
              <a:buFontTx/>
              <a:buNone/>
              <a:defRPr/>
            </a:pPr>
            <a:endPar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p:pic>
        <p:nvPicPr>
          <p:cNvPr id="4" name="תמונה 3">
            <a:extLst>
              <a:ext uri="{FF2B5EF4-FFF2-40B4-BE49-F238E27FC236}">
                <a16:creationId xmlns:a16="http://schemas.microsoft.com/office/drawing/2014/main" id="{0071B836-6A9A-4ED4-AF75-9ABB3F85F4B0}"/>
              </a:ext>
            </a:extLst>
          </p:cNvPr>
          <p:cNvPicPr>
            <a:picLocks noChangeAspect="1"/>
          </p:cNvPicPr>
          <p:nvPr/>
        </p:nvPicPr>
        <p:blipFill>
          <a:blip r:embed="rId4"/>
          <a:srcRect l="19390" t="39187" r="20244" b="15122"/>
          <a:stretch>
            <a:fillRect/>
          </a:stretch>
        </p:blipFill>
        <p:spPr>
          <a:xfrm>
            <a:off x="664144" y="1079132"/>
            <a:ext cx="11038518" cy="4699736"/>
          </a:xfrm>
          <a:prstGeom prst="rect">
            <a:avLst/>
          </a:prstGeom>
        </p:spPr>
      </p:pic>
      <p:sp>
        <p:nvSpPr>
          <p:cNvPr id="3" name="מלבן 2"/>
          <p:cNvSpPr/>
          <p:nvPr/>
        </p:nvSpPr>
        <p:spPr>
          <a:xfrm>
            <a:off x="3869560" y="149441"/>
            <a:ext cx="8475398" cy="584775"/>
          </a:xfrm>
          <a:prstGeom prst="rect">
            <a:avLst/>
          </a:prstGeom>
        </p:spPr>
        <p:txBody>
          <a:bodyPr wrap="none">
            <a:spAutoFit/>
          </a:bodyPr>
          <a:lstStyle/>
          <a:p>
            <a:pPr lvl="0" algn="r" defTabSz="914400" rtl="1">
              <a:spcBef>
                <a:spcPct val="0"/>
              </a:spcBef>
              <a:spcAft>
                <a:spcPct val="0"/>
              </a:spcAft>
              <a:defRPr/>
            </a:pPr>
            <a:r>
              <a:rPr lang="ar-BH" sz="3200" b="1" dirty="0">
                <a:solidFill>
                  <a:prstClr val="white"/>
                </a:solidFill>
                <a:latin typeface="Calibri" panose="020F0502020204030204" pitchFamily="34" charset="0"/>
                <a:cs typeface="Calibri" panose="020F0502020204030204" pitchFamily="34" charset="0"/>
              </a:rPr>
              <a:t>الجزء الثالث </a:t>
            </a:r>
            <a:r>
              <a:rPr lang="he-IL" sz="3200" b="1" dirty="0">
                <a:solidFill>
                  <a:prstClr val="white"/>
                </a:solidFill>
                <a:latin typeface="Calibri" panose="020F0502020204030204" pitchFamily="34" charset="0"/>
                <a:cs typeface="Calibri" panose="020F0502020204030204" pitchFamily="34" charset="0"/>
              </a:rPr>
              <a:t>– </a:t>
            </a:r>
            <a:r>
              <a:rPr lang="ar-BH" sz="3200" b="1" dirty="0">
                <a:solidFill>
                  <a:prstClr val="white"/>
                </a:solidFill>
                <a:latin typeface="Calibri" panose="020F0502020204030204" pitchFamily="34" charset="0"/>
                <a:cs typeface="Calibri" panose="020F0502020204030204" pitchFamily="34" charset="0"/>
              </a:rPr>
              <a:t>معطيات الحساب في السنة الماضية ( تكملة) </a:t>
            </a:r>
            <a:endParaRPr lang="he-IL" sz="3200"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914900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t="-9000" b="-9000"/>
          </a:stretch>
        </a:blipFill>
        <a:effectLst/>
      </p:bgPr>
    </p:bg>
    <p:spTree>
      <p:nvGrpSpPr>
        <p:cNvPr id="1" name=""/>
        <p:cNvGrpSpPr/>
        <p:nvPr/>
      </p:nvGrpSpPr>
      <p:grpSpPr>
        <a:xfrm>
          <a:off x="0" y="0"/>
          <a:ext cx="0" cy="0"/>
          <a:chOff x="0" y="0"/>
          <a:chExt cx="0" cy="0"/>
        </a:xfrm>
      </p:grpSpPr>
      <p:sp>
        <p:nvSpPr>
          <p:cNvPr id="10" name="Freeform: Shape 12">
            <a:extLst>
              <a:ext uri="{FF2B5EF4-FFF2-40B4-BE49-F238E27FC236}">
                <a16:creationId xmlns:a16="http://schemas.microsoft.com/office/drawing/2014/main" id="{6633F439-3BB2-41EB-890A-19683F596DCB}"/>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18">
            <a:extLst>
              <a:ext uri="{FF2B5EF4-FFF2-40B4-BE49-F238E27FC236}">
                <a16:creationId xmlns:a16="http://schemas.microsoft.com/office/drawing/2014/main" id="{15048382-3B6E-4D4D-A17C-F9FE2ED53822}"/>
              </a:ext>
            </a:extLst>
          </p:cNvPr>
          <p:cNvSpPr/>
          <p:nvPr/>
        </p:nvSpPr>
        <p:spPr>
          <a:xfrm>
            <a:off x="7247174" y="1211535"/>
            <a:ext cx="4644580" cy="707886"/>
          </a:xfrm>
          <a:prstGeom prst="rect">
            <a:avLst/>
          </a:prstGeom>
        </p:spPr>
        <p:txBody>
          <a:bodyPr wrap="square">
            <a:spAutoFit/>
          </a:bodyPr>
          <a:lstStyle/>
          <a:p>
            <a:pPr marL="342900" marR="0" lvl="0" indent="-3429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endPar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ct val="0"/>
              </a:spcBef>
              <a:spcAft>
                <a:spcPct val="0"/>
              </a:spcAft>
              <a:buClrTx/>
              <a:buSzTx/>
              <a:buFontTx/>
              <a:buNone/>
              <a:defRPr/>
            </a:pPr>
            <a:endPar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p:sp>
        <p:nvSpPr>
          <p:cNvPr id="51" name="תיבת טקסט 50">
            <a:extLst>
              <a:ext uri="{FF2B5EF4-FFF2-40B4-BE49-F238E27FC236}">
                <a16:creationId xmlns:a16="http://schemas.microsoft.com/office/drawing/2014/main" id="{675B5F9D-268B-4E53-A723-1B515DCB3757}"/>
              </a:ext>
            </a:extLst>
          </p:cNvPr>
          <p:cNvSpPr txBox="1"/>
          <p:nvPr/>
        </p:nvSpPr>
        <p:spPr>
          <a:xfrm>
            <a:off x="0" y="71899"/>
            <a:ext cx="12164291" cy="584775"/>
          </a:xfrm>
          <a:prstGeom prst="rect">
            <a:avLst/>
          </a:prstGeom>
          <a:noFill/>
        </p:spPr>
        <p:txBody>
          <a:bodyPr wrap="square" rtlCol="1">
            <a:spAutoFit/>
          </a:bodyPr>
          <a:lstStyle/>
          <a:p>
            <a:pPr marL="0" marR="0" lvl="0" indent="0" algn="r" defTabSz="914400" rtl="1" eaLnBrk="1" fontAlgn="auto" latinLnBrk="0" hangingPunct="1">
              <a:lnSpc>
                <a:spcPct val="100000"/>
              </a:lnSpc>
              <a:spcBef>
                <a:spcPct val="0"/>
              </a:spcBef>
              <a:spcAft>
                <a:spcPct val="0"/>
              </a:spcAft>
              <a:buClrTx/>
              <a:buSzTx/>
              <a:buFontTx/>
              <a:buNone/>
              <a:defRPr/>
            </a:pPr>
            <a:r>
              <a:rPr lang="ar-AE" sz="3200" b="1">
                <a:solidFill>
                  <a:prstClr val="white"/>
                </a:solidFill>
                <a:latin typeface="Calibri" panose="020F0502020204030204" pitchFamily="34" charset="0"/>
                <a:cs typeface="Calibri" panose="020F0502020204030204" pitchFamily="34" charset="0"/>
              </a:rPr>
              <a:t>كيف يمكن لخدمة "مسارات العمولات" أن توفر لكم المال؟</a:t>
            </a:r>
          </a:p>
        </p:txBody>
      </p:sp>
      <p:sp>
        <p:nvSpPr>
          <p:cNvPr id="6" name="Rectangle 18">
            <a:extLst>
              <a:ext uri="{FF2B5EF4-FFF2-40B4-BE49-F238E27FC236}">
                <a16:creationId xmlns:a16="http://schemas.microsoft.com/office/drawing/2014/main" id="{8FF11680-0781-0054-9734-F5A823198877}"/>
              </a:ext>
            </a:extLst>
          </p:cNvPr>
          <p:cNvSpPr/>
          <p:nvPr/>
        </p:nvSpPr>
        <p:spPr>
          <a:xfrm>
            <a:off x="8824391" y="2199245"/>
            <a:ext cx="3067363" cy="461665"/>
          </a:xfrm>
          <a:prstGeom prst="rect">
            <a:avLst/>
          </a:prstGeom>
        </p:spPr>
        <p:txBody>
          <a:bodyPr wrap="square">
            <a:spAutoFit/>
          </a:bodyPr>
          <a:lstStyle/>
          <a:p>
            <a:pPr marR="0" lvl="0" algn="r" defTabSz="914400" rtl="1" eaLnBrk="1" fontAlgn="auto" latinLnBrk="0" hangingPunct="1">
              <a:lnSpc>
                <a:spcPct val="100000"/>
              </a:lnSpc>
              <a:spcBef>
                <a:spcPct val="0"/>
              </a:spcBef>
              <a:spcAft>
                <a:spcPct val="0"/>
              </a:spcAft>
              <a:buClrTx/>
              <a:buSzTx/>
              <a:defRPr/>
            </a:pPr>
            <a:r>
              <a:rPr lang="ar-AE" sz="2400" b="1">
                <a:solidFill>
                  <a:srgbClr val="E7E6E6">
                    <a:lumMod val="10000"/>
                  </a:srgbClr>
                </a:solidFill>
                <a:latin typeface="Calibri" panose="020F0502020204030204" pitchFamily="34" charset="0"/>
                <a:cs typeface="Calibri" panose="020F0502020204030204" pitchFamily="34" charset="0"/>
              </a:rPr>
              <a:t>مسار أساسي</a:t>
            </a:r>
            <a:endParaRPr kumimoji="0" lang="he-IL" sz="2400" b="1"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p:sp>
        <p:nvSpPr>
          <p:cNvPr id="7" name="Rectangle 18">
            <a:extLst>
              <a:ext uri="{FF2B5EF4-FFF2-40B4-BE49-F238E27FC236}">
                <a16:creationId xmlns:a16="http://schemas.microsoft.com/office/drawing/2014/main" id="{49108061-37DD-7B4E-786F-0627D8780BC1}"/>
              </a:ext>
            </a:extLst>
          </p:cNvPr>
          <p:cNvSpPr/>
          <p:nvPr/>
        </p:nvSpPr>
        <p:spPr>
          <a:xfrm>
            <a:off x="10137912" y="2672043"/>
            <a:ext cx="1753841" cy="707886"/>
          </a:xfrm>
          <a:prstGeom prst="rect">
            <a:avLst/>
          </a:prstGeom>
        </p:spPr>
        <p:txBody>
          <a:bodyPr wrap="square">
            <a:spAutoFit/>
          </a:bodyPr>
          <a:lstStyle/>
          <a:p>
            <a:pPr marR="0" lvl="0" algn="r" defTabSz="914400" rtl="1" eaLnBrk="1" fontAlgn="auto" latinLnBrk="0" hangingPunct="1">
              <a:lnSpc>
                <a:spcPct val="100000"/>
              </a:lnSpc>
              <a:spcBef>
                <a:spcPct val="0"/>
              </a:spcBef>
              <a:spcAft>
                <a:spcPct val="0"/>
              </a:spcAft>
              <a:buClrTx/>
              <a:buSzTx/>
              <a:defRPr/>
            </a:pPr>
            <a:r>
              <a:rPr lang="ar-AE" sz="2000" dirty="0">
                <a:solidFill>
                  <a:srgbClr val="E7E6E6">
                    <a:lumMod val="10000"/>
                  </a:srgbClr>
                </a:solidFill>
                <a:latin typeface="Calibri" panose="020F0502020204030204" pitchFamily="34" charset="0"/>
                <a:cs typeface="Calibri" panose="020F0502020204030204" pitchFamily="34" charset="0"/>
              </a:rPr>
              <a:t>حتى</a:t>
            </a:r>
            <a:r>
              <a:rPr lang="he-IL" sz="2000" dirty="0">
                <a:solidFill>
                  <a:srgbClr val="E7E6E6">
                    <a:lumMod val="10000"/>
                  </a:srgbClr>
                </a:solidFill>
                <a:latin typeface="Calibri" panose="020F0502020204030204" pitchFamily="34" charset="0"/>
                <a:cs typeface="Calibri" panose="020F0502020204030204" pitchFamily="34" charset="0"/>
              </a:rPr>
              <a:t> </a:t>
            </a:r>
            <a:r>
              <a:rPr lang="he-IL" sz="2000" b="1" dirty="0">
                <a:solidFill>
                  <a:srgbClr val="0070C0"/>
                </a:solidFill>
                <a:latin typeface="Calibri" panose="020F0502020204030204" pitchFamily="34" charset="0"/>
                <a:cs typeface="Calibri" panose="020F0502020204030204" pitchFamily="34" charset="0"/>
              </a:rPr>
              <a:t>10</a:t>
            </a:r>
            <a:r>
              <a:rPr lang="he-IL" sz="2000" dirty="0">
                <a:solidFill>
                  <a:srgbClr val="E7E6E6">
                    <a:lumMod val="10000"/>
                  </a:srgbClr>
                </a:solidFill>
                <a:latin typeface="Calibri" panose="020F0502020204030204" pitchFamily="34" charset="0"/>
                <a:cs typeface="Calibri" panose="020F0502020204030204" pitchFamily="34" charset="0"/>
              </a:rPr>
              <a:t> </a:t>
            </a:r>
            <a:r>
              <a:rPr lang="ar-AE" sz="2000" dirty="0">
                <a:solidFill>
                  <a:srgbClr val="E7E6E6">
                    <a:lumMod val="10000"/>
                  </a:srgbClr>
                </a:solidFill>
                <a:latin typeface="Calibri" panose="020F0502020204030204" pitchFamily="34" charset="0"/>
                <a:cs typeface="Calibri" panose="020F0502020204030204" pitchFamily="34" charset="0"/>
              </a:rPr>
              <a:t>عمليات في القناة المباشر</a:t>
            </a:r>
            <a:r>
              <a:rPr lang="ar-BH" sz="2000" dirty="0">
                <a:solidFill>
                  <a:srgbClr val="E7E6E6">
                    <a:lumMod val="10000"/>
                  </a:srgbClr>
                </a:solidFill>
                <a:latin typeface="Calibri" panose="020F0502020204030204" pitchFamily="34" charset="0"/>
                <a:cs typeface="Calibri" panose="020F0502020204030204" pitchFamily="34" charset="0"/>
              </a:rPr>
              <a:t>ة</a:t>
            </a:r>
            <a:endParaRPr kumimoji="0" lang="he-IL" sz="20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p:sp>
        <p:nvSpPr>
          <p:cNvPr id="2" name="סימן חיבור 1">
            <a:extLst>
              <a:ext uri="{FF2B5EF4-FFF2-40B4-BE49-F238E27FC236}">
                <a16:creationId xmlns:a16="http://schemas.microsoft.com/office/drawing/2014/main" id="{E1B8EEAA-A88C-FF57-8CAB-69E6EC196706}"/>
              </a:ext>
            </a:extLst>
          </p:cNvPr>
          <p:cNvSpPr/>
          <p:nvPr/>
        </p:nvSpPr>
        <p:spPr>
          <a:xfrm>
            <a:off x="10076358" y="3047807"/>
            <a:ext cx="377688" cy="293269"/>
          </a:xfrm>
          <a:prstGeom prst="mathPlus">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9" name="Rectangle 18">
            <a:extLst>
              <a:ext uri="{FF2B5EF4-FFF2-40B4-BE49-F238E27FC236}">
                <a16:creationId xmlns:a16="http://schemas.microsoft.com/office/drawing/2014/main" id="{D81E1C28-835A-9A76-7FB1-1615DD45C560}"/>
              </a:ext>
            </a:extLst>
          </p:cNvPr>
          <p:cNvSpPr/>
          <p:nvPr/>
        </p:nvSpPr>
        <p:spPr>
          <a:xfrm>
            <a:off x="8557590" y="2672043"/>
            <a:ext cx="1360827" cy="1015663"/>
          </a:xfrm>
          <a:prstGeom prst="rect">
            <a:avLst/>
          </a:prstGeom>
        </p:spPr>
        <p:txBody>
          <a:bodyPr wrap="square">
            <a:spAutoFit/>
          </a:bodyPr>
          <a:lstStyle/>
          <a:p>
            <a:pPr marR="0" lvl="0" algn="r" defTabSz="914400" rtl="1" eaLnBrk="1" fontAlgn="auto" latinLnBrk="0" hangingPunct="1">
              <a:lnSpc>
                <a:spcPct val="100000"/>
              </a:lnSpc>
              <a:spcBef>
                <a:spcPct val="0"/>
              </a:spcBef>
              <a:spcAft>
                <a:spcPct val="0"/>
              </a:spcAft>
              <a:buClrTx/>
              <a:buSzTx/>
              <a:defRPr/>
            </a:pPr>
            <a:r>
              <a:rPr lang="ar-AE" sz="2000">
                <a:solidFill>
                  <a:srgbClr val="E7E6E6">
                    <a:lumMod val="10000"/>
                  </a:srgbClr>
                </a:solidFill>
                <a:latin typeface="Calibri" panose="020F0502020204030204" pitchFamily="34" charset="0"/>
                <a:cs typeface="Calibri" panose="020F0502020204030204" pitchFamily="34" charset="0"/>
              </a:rPr>
              <a:t>حتى عملية موظف</a:t>
            </a:r>
            <a:r>
              <a:rPr lang="he-IL" sz="2000">
                <a:solidFill>
                  <a:srgbClr val="E7E6E6">
                    <a:lumMod val="10000"/>
                  </a:srgbClr>
                </a:solidFill>
                <a:latin typeface="Calibri" panose="020F0502020204030204" pitchFamily="34" charset="0"/>
                <a:cs typeface="Calibri" panose="020F0502020204030204" pitchFamily="34" charset="0"/>
              </a:rPr>
              <a:t> </a:t>
            </a:r>
            <a:r>
              <a:rPr lang="ar-AE" sz="2000" b="1">
                <a:solidFill>
                  <a:srgbClr val="0070C0"/>
                </a:solidFill>
                <a:latin typeface="Calibri" panose="020F0502020204030204" pitchFamily="34" charset="0"/>
                <a:cs typeface="Calibri" panose="020F0502020204030204" pitchFamily="34" charset="0"/>
              </a:rPr>
              <a:t>واحدة</a:t>
            </a:r>
            <a:endParaRPr kumimoji="0" lang="he-IL" sz="2000" b="1"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endParaRPr>
          </a:p>
        </p:txBody>
      </p:sp>
      <p:sp>
        <p:nvSpPr>
          <p:cNvPr id="11" name="שווה ל 10">
            <a:extLst>
              <a:ext uri="{FF2B5EF4-FFF2-40B4-BE49-F238E27FC236}">
                <a16:creationId xmlns:a16="http://schemas.microsoft.com/office/drawing/2014/main" id="{D7CED78A-4F91-56A7-3EBE-0A0C3840D7F1}"/>
              </a:ext>
            </a:extLst>
          </p:cNvPr>
          <p:cNvSpPr/>
          <p:nvPr/>
        </p:nvSpPr>
        <p:spPr>
          <a:xfrm>
            <a:off x="8339766" y="2875365"/>
            <a:ext cx="216990" cy="361706"/>
          </a:xfrm>
          <a:prstGeom prst="mathEqual">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solidFill>
                <a:schemeClr val="tx1"/>
              </a:solidFill>
            </a:endParaRPr>
          </a:p>
        </p:txBody>
      </p:sp>
      <p:sp>
        <p:nvSpPr>
          <p:cNvPr id="13" name="Rectangle 18">
            <a:extLst>
              <a:ext uri="{FF2B5EF4-FFF2-40B4-BE49-F238E27FC236}">
                <a16:creationId xmlns:a16="http://schemas.microsoft.com/office/drawing/2014/main" id="{EF0AC4A6-808C-C2F0-7F27-F188C4512DC6}"/>
              </a:ext>
            </a:extLst>
          </p:cNvPr>
          <p:cNvSpPr/>
          <p:nvPr/>
        </p:nvSpPr>
        <p:spPr>
          <a:xfrm>
            <a:off x="6351105" y="2672043"/>
            <a:ext cx="1940050" cy="707886"/>
          </a:xfrm>
          <a:prstGeom prst="rect">
            <a:avLst/>
          </a:prstGeom>
        </p:spPr>
        <p:txBody>
          <a:bodyPr wrap="square">
            <a:spAutoFit/>
          </a:bodyPr>
          <a:lstStyle/>
          <a:p>
            <a:pPr marR="0" lvl="0" algn="r" defTabSz="914400" rtl="1" eaLnBrk="1" fontAlgn="auto" latinLnBrk="0" hangingPunct="1">
              <a:lnSpc>
                <a:spcPct val="100000"/>
              </a:lnSpc>
              <a:spcBef>
                <a:spcPct val="0"/>
              </a:spcBef>
              <a:spcAft>
                <a:spcPct val="0"/>
              </a:spcAft>
              <a:buClrTx/>
              <a:buSzTx/>
              <a:defRPr/>
            </a:pPr>
            <a:r>
              <a:rPr lang="ar-AE" sz="2000">
                <a:solidFill>
                  <a:srgbClr val="E7E6E6">
                    <a:lumMod val="10000"/>
                  </a:srgbClr>
                </a:solidFill>
                <a:latin typeface="Calibri" panose="020F0502020204030204" pitchFamily="34" charset="0"/>
                <a:cs typeface="Calibri" panose="020F0502020204030204" pitchFamily="34" charset="0"/>
              </a:rPr>
              <a:t>حتى</a:t>
            </a:r>
            <a:r>
              <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rPr>
              <a:t> </a:t>
            </a:r>
            <a:r>
              <a:rPr kumimoji="0" lang="he-IL" sz="2000" b="1"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10 ₪ </a:t>
            </a:r>
            <a:r>
              <a:rPr lang="ar-AE" sz="2000">
                <a:solidFill>
                  <a:srgbClr val="E7E6E6">
                    <a:lumMod val="10000"/>
                  </a:srgbClr>
                </a:solidFill>
                <a:latin typeface="Calibri" panose="020F0502020204030204" pitchFamily="34" charset="0"/>
                <a:cs typeface="Calibri" panose="020F0502020204030204" pitchFamily="34" charset="0"/>
              </a:rPr>
              <a:t>للشهر (سعر مُراقب)</a:t>
            </a:r>
            <a:endParaRPr kumimoji="0" lang="he-IL"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p:sp>
        <p:nvSpPr>
          <p:cNvPr id="14" name="Rectangle 18">
            <a:extLst>
              <a:ext uri="{FF2B5EF4-FFF2-40B4-BE49-F238E27FC236}">
                <a16:creationId xmlns:a16="http://schemas.microsoft.com/office/drawing/2014/main" id="{FB4E95F7-D1CA-F955-EA34-07D07E56C9CE}"/>
              </a:ext>
            </a:extLst>
          </p:cNvPr>
          <p:cNvSpPr/>
          <p:nvPr/>
        </p:nvSpPr>
        <p:spPr>
          <a:xfrm>
            <a:off x="8848821" y="3838541"/>
            <a:ext cx="3067363" cy="461665"/>
          </a:xfrm>
          <a:prstGeom prst="rect">
            <a:avLst/>
          </a:prstGeom>
        </p:spPr>
        <p:txBody>
          <a:bodyPr wrap="square">
            <a:spAutoFit/>
          </a:bodyPr>
          <a:lstStyle/>
          <a:p>
            <a:pPr marR="0" lvl="0" algn="r" defTabSz="914400" rtl="1" eaLnBrk="1" fontAlgn="auto" latinLnBrk="0" hangingPunct="1">
              <a:lnSpc>
                <a:spcPct val="100000"/>
              </a:lnSpc>
              <a:spcBef>
                <a:spcPct val="0"/>
              </a:spcBef>
              <a:spcAft>
                <a:spcPct val="0"/>
              </a:spcAft>
              <a:buClrTx/>
              <a:buSzTx/>
              <a:defRPr/>
            </a:pPr>
            <a:r>
              <a:rPr lang="ar-AE" sz="2400" b="1">
                <a:solidFill>
                  <a:srgbClr val="E7E6E6">
                    <a:lumMod val="10000"/>
                  </a:srgbClr>
                </a:solidFill>
                <a:latin typeface="Calibri" panose="020F0502020204030204" pitchFamily="34" charset="0"/>
                <a:cs typeface="Calibri" panose="020F0502020204030204" pitchFamily="34" charset="0"/>
              </a:rPr>
              <a:t>مسار مُوسع</a:t>
            </a:r>
            <a:endParaRPr kumimoji="0" lang="he-IL" sz="2400" b="1"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p:sp>
        <p:nvSpPr>
          <p:cNvPr id="16" name="Rectangle 18">
            <a:extLst>
              <a:ext uri="{FF2B5EF4-FFF2-40B4-BE49-F238E27FC236}">
                <a16:creationId xmlns:a16="http://schemas.microsoft.com/office/drawing/2014/main" id="{D9116514-8ECD-D818-E141-0692A23A6059}"/>
              </a:ext>
            </a:extLst>
          </p:cNvPr>
          <p:cNvSpPr/>
          <p:nvPr/>
        </p:nvSpPr>
        <p:spPr>
          <a:xfrm>
            <a:off x="10162343" y="4376236"/>
            <a:ext cx="1753841" cy="707886"/>
          </a:xfrm>
          <a:prstGeom prst="rect">
            <a:avLst/>
          </a:prstGeom>
        </p:spPr>
        <p:txBody>
          <a:bodyPr wrap="square">
            <a:spAutoFit/>
          </a:bodyPr>
          <a:lstStyle/>
          <a:p>
            <a:pPr marR="0" lvl="0" algn="r" defTabSz="914400" rtl="1" eaLnBrk="1" fontAlgn="auto" latinLnBrk="0" hangingPunct="1">
              <a:lnSpc>
                <a:spcPct val="100000"/>
              </a:lnSpc>
              <a:spcBef>
                <a:spcPct val="0"/>
              </a:spcBef>
              <a:spcAft>
                <a:spcPct val="0"/>
              </a:spcAft>
              <a:buClrTx/>
              <a:buSzTx/>
              <a:defRPr/>
            </a:pPr>
            <a:r>
              <a:rPr lang="ar-AE" sz="2000" dirty="0">
                <a:solidFill>
                  <a:srgbClr val="E7E6E6">
                    <a:lumMod val="10000"/>
                  </a:srgbClr>
                </a:solidFill>
                <a:latin typeface="Calibri" panose="020F0502020204030204" pitchFamily="34" charset="0"/>
                <a:cs typeface="Calibri" panose="020F0502020204030204" pitchFamily="34" charset="0"/>
              </a:rPr>
              <a:t>حتى</a:t>
            </a:r>
            <a:r>
              <a:rPr lang="he-IL" sz="2000" dirty="0">
                <a:solidFill>
                  <a:srgbClr val="E7E6E6">
                    <a:lumMod val="10000"/>
                  </a:srgbClr>
                </a:solidFill>
                <a:latin typeface="Calibri" panose="020F0502020204030204" pitchFamily="34" charset="0"/>
                <a:cs typeface="Calibri" panose="020F0502020204030204" pitchFamily="34" charset="0"/>
              </a:rPr>
              <a:t> </a:t>
            </a:r>
            <a:r>
              <a:rPr lang="he-IL" sz="2000" b="1" dirty="0">
                <a:solidFill>
                  <a:srgbClr val="0070C0"/>
                </a:solidFill>
                <a:latin typeface="Calibri" panose="020F0502020204030204" pitchFamily="34" charset="0"/>
                <a:cs typeface="Calibri" panose="020F0502020204030204" pitchFamily="34" charset="0"/>
              </a:rPr>
              <a:t>50</a:t>
            </a:r>
            <a:r>
              <a:rPr lang="he-IL" sz="2000" dirty="0">
                <a:solidFill>
                  <a:srgbClr val="E7E6E6">
                    <a:lumMod val="10000"/>
                  </a:srgbClr>
                </a:solidFill>
                <a:latin typeface="Calibri" panose="020F0502020204030204" pitchFamily="34" charset="0"/>
                <a:cs typeface="Calibri" panose="020F0502020204030204" pitchFamily="34" charset="0"/>
              </a:rPr>
              <a:t> </a:t>
            </a:r>
            <a:r>
              <a:rPr lang="ar-AE" sz="2000" dirty="0">
                <a:solidFill>
                  <a:srgbClr val="E7E6E6">
                    <a:lumMod val="10000"/>
                  </a:srgbClr>
                </a:solidFill>
                <a:latin typeface="Calibri" panose="020F0502020204030204" pitchFamily="34" charset="0"/>
                <a:cs typeface="Calibri" panose="020F0502020204030204" pitchFamily="34" charset="0"/>
              </a:rPr>
              <a:t>عمليات في القناة المباشر</a:t>
            </a:r>
            <a:r>
              <a:rPr lang="ar-BH" sz="2000" dirty="0">
                <a:solidFill>
                  <a:srgbClr val="E7E6E6">
                    <a:lumMod val="10000"/>
                  </a:srgbClr>
                </a:solidFill>
                <a:latin typeface="Calibri" panose="020F0502020204030204" pitchFamily="34" charset="0"/>
                <a:cs typeface="Calibri" panose="020F0502020204030204" pitchFamily="34" charset="0"/>
              </a:rPr>
              <a:t>ة</a:t>
            </a:r>
            <a:endParaRPr kumimoji="0" lang="he-IL" sz="20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p:sp>
        <p:nvSpPr>
          <p:cNvPr id="17" name="סימן חיבור 16">
            <a:extLst>
              <a:ext uri="{FF2B5EF4-FFF2-40B4-BE49-F238E27FC236}">
                <a16:creationId xmlns:a16="http://schemas.microsoft.com/office/drawing/2014/main" id="{8A1D65D4-C0B8-CFCE-82B8-9DCF2D0E1559}"/>
              </a:ext>
            </a:extLst>
          </p:cNvPr>
          <p:cNvSpPr/>
          <p:nvPr/>
        </p:nvSpPr>
        <p:spPr>
          <a:xfrm>
            <a:off x="10100789" y="4705108"/>
            <a:ext cx="377688" cy="298174"/>
          </a:xfrm>
          <a:prstGeom prst="mathPlus">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18" name="Rectangle 18">
            <a:extLst>
              <a:ext uri="{FF2B5EF4-FFF2-40B4-BE49-F238E27FC236}">
                <a16:creationId xmlns:a16="http://schemas.microsoft.com/office/drawing/2014/main" id="{75E1EAA6-C994-6CF0-70BC-FB21AC2FBAA5}"/>
              </a:ext>
            </a:extLst>
          </p:cNvPr>
          <p:cNvSpPr/>
          <p:nvPr/>
        </p:nvSpPr>
        <p:spPr>
          <a:xfrm>
            <a:off x="8582021" y="4376236"/>
            <a:ext cx="1360827" cy="1015663"/>
          </a:xfrm>
          <a:prstGeom prst="rect">
            <a:avLst/>
          </a:prstGeom>
        </p:spPr>
        <p:txBody>
          <a:bodyPr wrap="square">
            <a:spAutoFit/>
          </a:bodyPr>
          <a:lstStyle/>
          <a:p>
            <a:pPr marR="0" lvl="0" algn="r" defTabSz="914400" rtl="1" eaLnBrk="1" fontAlgn="auto" latinLnBrk="0" hangingPunct="1">
              <a:lnSpc>
                <a:spcPct val="100000"/>
              </a:lnSpc>
              <a:spcBef>
                <a:spcPct val="0"/>
              </a:spcBef>
              <a:spcAft>
                <a:spcPct val="0"/>
              </a:spcAft>
              <a:buClrTx/>
              <a:buSzTx/>
              <a:defRPr/>
            </a:pPr>
            <a:r>
              <a:rPr lang="ar-AE" sz="2000">
                <a:solidFill>
                  <a:srgbClr val="E7E6E6">
                    <a:lumMod val="10000"/>
                  </a:srgbClr>
                </a:solidFill>
                <a:latin typeface="Calibri" panose="020F0502020204030204" pitchFamily="34" charset="0"/>
                <a:cs typeface="Calibri" panose="020F0502020204030204" pitchFamily="34" charset="0"/>
              </a:rPr>
              <a:t>حتى</a:t>
            </a:r>
            <a:r>
              <a:rPr lang="he-IL" sz="2000">
                <a:solidFill>
                  <a:srgbClr val="E7E6E6">
                    <a:lumMod val="10000"/>
                  </a:srgbClr>
                </a:solidFill>
                <a:latin typeface="Calibri" panose="020F0502020204030204" pitchFamily="34" charset="0"/>
                <a:cs typeface="Calibri" panose="020F0502020204030204" pitchFamily="34" charset="0"/>
              </a:rPr>
              <a:t> </a:t>
            </a:r>
            <a:r>
              <a:rPr lang="he-IL" sz="2000" b="1">
                <a:solidFill>
                  <a:srgbClr val="0070C0"/>
                </a:solidFill>
                <a:latin typeface="Calibri" panose="020F0502020204030204" pitchFamily="34" charset="0"/>
                <a:cs typeface="Calibri" panose="020F0502020204030204" pitchFamily="34" charset="0"/>
              </a:rPr>
              <a:t>10</a:t>
            </a:r>
            <a:r>
              <a:rPr lang="he-IL" sz="2000">
                <a:solidFill>
                  <a:srgbClr val="E7E6E6">
                    <a:lumMod val="10000"/>
                  </a:srgbClr>
                </a:solidFill>
                <a:latin typeface="Calibri" panose="020F0502020204030204" pitchFamily="34" charset="0"/>
                <a:cs typeface="Calibri" panose="020F0502020204030204" pitchFamily="34" charset="0"/>
              </a:rPr>
              <a:t> </a:t>
            </a:r>
            <a:r>
              <a:rPr lang="ar-AE" sz="2000">
                <a:solidFill>
                  <a:srgbClr val="E7E6E6">
                    <a:lumMod val="10000"/>
                  </a:srgbClr>
                </a:solidFill>
                <a:latin typeface="Calibri" panose="020F0502020204030204" pitchFamily="34" charset="0"/>
                <a:cs typeface="Calibri" panose="020F0502020204030204" pitchFamily="34" charset="0"/>
              </a:rPr>
              <a:t>عمليات موظف</a:t>
            </a:r>
            <a:endPar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p:sp>
        <p:nvSpPr>
          <p:cNvPr id="19" name="שווה ל 18">
            <a:extLst>
              <a:ext uri="{FF2B5EF4-FFF2-40B4-BE49-F238E27FC236}">
                <a16:creationId xmlns:a16="http://schemas.microsoft.com/office/drawing/2014/main" id="{2C92B0FD-3381-ECCC-D525-B651C5AC6DD5}"/>
              </a:ext>
            </a:extLst>
          </p:cNvPr>
          <p:cNvSpPr/>
          <p:nvPr/>
        </p:nvSpPr>
        <p:spPr>
          <a:xfrm>
            <a:off x="8364197" y="4579558"/>
            <a:ext cx="216990" cy="361706"/>
          </a:xfrm>
          <a:prstGeom prst="mathEqual">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solidFill>
                <a:schemeClr val="tx1"/>
              </a:solidFill>
            </a:endParaRPr>
          </a:p>
        </p:txBody>
      </p:sp>
      <p:sp>
        <p:nvSpPr>
          <p:cNvPr id="20" name="Rectangle 18">
            <a:extLst>
              <a:ext uri="{FF2B5EF4-FFF2-40B4-BE49-F238E27FC236}">
                <a16:creationId xmlns:a16="http://schemas.microsoft.com/office/drawing/2014/main" id="{FD0F1C61-E81C-78DA-3488-5B515D842B20}"/>
              </a:ext>
            </a:extLst>
          </p:cNvPr>
          <p:cNvSpPr/>
          <p:nvPr/>
        </p:nvSpPr>
        <p:spPr>
          <a:xfrm>
            <a:off x="6375536" y="4415992"/>
            <a:ext cx="1940050" cy="707886"/>
          </a:xfrm>
          <a:prstGeom prst="rect">
            <a:avLst/>
          </a:prstGeom>
        </p:spPr>
        <p:txBody>
          <a:bodyPr wrap="square">
            <a:spAutoFit/>
          </a:bodyPr>
          <a:lstStyle/>
          <a:p>
            <a:pPr marR="0" lvl="0" algn="r" defTabSz="914400" rtl="1" eaLnBrk="1" fontAlgn="auto" latinLnBrk="0" hangingPunct="1">
              <a:lnSpc>
                <a:spcPct val="100000"/>
              </a:lnSpc>
              <a:spcBef>
                <a:spcPct val="0"/>
              </a:spcBef>
              <a:spcAft>
                <a:spcPct val="0"/>
              </a:spcAft>
              <a:buClrTx/>
              <a:buSzTx/>
              <a:defRPr/>
            </a:pPr>
            <a:r>
              <a:rPr kumimoji="0" lang="he-IL" sz="2000" b="1"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20 – 30 ₪ </a:t>
            </a:r>
            <a:r>
              <a:rPr lang="ar-AE" sz="2000">
                <a:solidFill>
                  <a:srgbClr val="E7E6E6">
                    <a:lumMod val="10000"/>
                  </a:srgbClr>
                </a:solidFill>
                <a:latin typeface="Calibri" panose="020F0502020204030204" pitchFamily="34" charset="0"/>
                <a:cs typeface="Calibri" panose="020F0502020204030204" pitchFamily="34" charset="0"/>
              </a:rPr>
              <a:t>للشهر (سعر غير مُراقب)</a:t>
            </a:r>
            <a:endParaRPr kumimoji="0" lang="he-IL"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p:cxnSp>
        <p:nvCxnSpPr>
          <p:cNvPr id="24" name="מחבר: מעוקל 23">
            <a:extLst>
              <a:ext uri="{FF2B5EF4-FFF2-40B4-BE49-F238E27FC236}">
                <a16:creationId xmlns:a16="http://schemas.microsoft.com/office/drawing/2014/main" id="{45904FEE-A730-A420-A39D-5231B5DFAAFC}"/>
              </a:ext>
            </a:extLst>
          </p:cNvPr>
          <p:cNvCxnSpPr>
            <a:stCxn id="20" idx="1"/>
          </p:cNvCxnSpPr>
          <p:nvPr/>
        </p:nvCxnSpPr>
        <p:spPr>
          <a:xfrm rot="10800000" flipH="1" flipV="1">
            <a:off x="6375536" y="4769935"/>
            <a:ext cx="550954" cy="816462"/>
          </a:xfrm>
          <a:prstGeom prst="curvedConnector4">
            <a:avLst>
              <a:gd name="adj1" fmla="val -41492"/>
              <a:gd name="adj2" fmla="val 71675"/>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18">
            <a:extLst>
              <a:ext uri="{FF2B5EF4-FFF2-40B4-BE49-F238E27FC236}">
                <a16:creationId xmlns:a16="http://schemas.microsoft.com/office/drawing/2014/main" id="{0B3A0A5F-589B-00CE-8144-CA6520BB3300}"/>
              </a:ext>
            </a:extLst>
          </p:cNvPr>
          <p:cNvSpPr/>
          <p:nvPr/>
        </p:nvSpPr>
        <p:spPr>
          <a:xfrm>
            <a:off x="3017820" y="5580774"/>
            <a:ext cx="5538936" cy="1015663"/>
          </a:xfrm>
          <a:prstGeom prst="rect">
            <a:avLst/>
          </a:prstGeom>
        </p:spPr>
        <p:txBody>
          <a:bodyPr wrap="square">
            <a:spAutoFit/>
          </a:bodyPr>
          <a:lstStyle/>
          <a:p>
            <a:pPr marR="0" lvl="0" algn="r" defTabSz="914400" rtl="1" eaLnBrk="1" fontAlgn="auto" latinLnBrk="0" hangingPunct="1">
              <a:lnSpc>
                <a:spcPct val="100000"/>
              </a:lnSpc>
              <a:spcBef>
                <a:spcPct val="0"/>
              </a:spcBef>
              <a:spcAft>
                <a:spcPct val="0"/>
              </a:spcAft>
              <a:buClrTx/>
              <a:buSzTx/>
              <a:defRPr/>
            </a:pPr>
            <a:r>
              <a:rPr lang="ar-AE" sz="2000" b="1">
                <a:solidFill>
                  <a:srgbClr val="E7E6E6">
                    <a:lumMod val="10000"/>
                  </a:srgbClr>
                </a:solidFill>
                <a:latin typeface="Calibri" panose="020F0502020204030204" pitchFamily="34" charset="0"/>
                <a:cs typeface="Calibri" panose="020F0502020204030204" pitchFamily="34" charset="0"/>
              </a:rPr>
              <a:t>قد يناسب:</a:t>
            </a:r>
            <a:endParaRPr lang="he-IL" sz="2000" b="1">
              <a:solidFill>
                <a:srgbClr val="E7E6E6">
                  <a:lumMod val="10000"/>
                </a:srgbClr>
              </a:solidFill>
              <a:latin typeface="Calibri" panose="020F0502020204030204" pitchFamily="34" charset="0"/>
              <a:cs typeface="Calibri" panose="020F0502020204030204" pitchFamily="34" charset="0"/>
            </a:endParaRPr>
          </a:p>
          <a:p>
            <a:pPr marL="342900" marR="0" lvl="0" indent="-3429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kumimoji="0" lang="ar-AE"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rPr>
              <a:t>المصالح التجارية الصغيرة</a:t>
            </a:r>
          </a:p>
          <a:p>
            <a:pPr marL="342900" marR="0" lvl="0" indent="-3429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kumimoji="0" lang="ar-AE"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rPr>
              <a:t>العائلات التي تقوم بتنفيذ عدد كبير نسبياً من العمليات</a:t>
            </a:r>
            <a:endPar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p:sp>
        <p:nvSpPr>
          <p:cNvPr id="27" name="Rounded Rectangle 66">
            <a:extLst>
              <a:ext uri="{FF2B5EF4-FFF2-40B4-BE49-F238E27FC236}">
                <a16:creationId xmlns:a16="http://schemas.microsoft.com/office/drawing/2014/main" id="{192107EB-8236-979B-0137-801F32E970F4}"/>
              </a:ext>
            </a:extLst>
          </p:cNvPr>
          <p:cNvSpPr/>
          <p:nvPr/>
        </p:nvSpPr>
        <p:spPr>
          <a:xfrm>
            <a:off x="0" y="1004112"/>
            <a:ext cx="12192000" cy="872920"/>
          </a:xfrm>
          <a:prstGeom prst="roundRect">
            <a:avLst>
              <a:gd name="adj" fmla="val 6693"/>
            </a:avLst>
          </a:prstGeom>
          <a:solidFill>
            <a:schemeClr val="bg1">
              <a:alpha val="90000"/>
            </a:schemeClr>
          </a:solidFill>
          <a:ln>
            <a:solidFill>
              <a:srgbClr val="E0E0E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9" name="Rectangle 18">
            <a:extLst>
              <a:ext uri="{FF2B5EF4-FFF2-40B4-BE49-F238E27FC236}">
                <a16:creationId xmlns:a16="http://schemas.microsoft.com/office/drawing/2014/main" id="{95F1147F-4296-A14A-3664-6E6F7EA1E3B4}"/>
              </a:ext>
            </a:extLst>
          </p:cNvPr>
          <p:cNvSpPr/>
          <p:nvPr/>
        </p:nvSpPr>
        <p:spPr>
          <a:xfrm>
            <a:off x="4944827" y="1125607"/>
            <a:ext cx="6920671" cy="707886"/>
          </a:xfrm>
          <a:prstGeom prst="rect">
            <a:avLst/>
          </a:prstGeom>
        </p:spPr>
        <p:txBody>
          <a:bodyPr wrap="square">
            <a:spAutoFit/>
          </a:bodyPr>
          <a:lstStyle/>
          <a:p>
            <a:pPr marL="0" marR="0" lvl="0" indent="0" algn="r" defTabSz="914400" rtl="1" eaLnBrk="1" fontAlgn="auto" latinLnBrk="0" hangingPunct="1">
              <a:lnSpc>
                <a:spcPct val="100000"/>
              </a:lnSpc>
              <a:spcBef>
                <a:spcPct val="0"/>
              </a:spcBef>
              <a:spcAft>
                <a:spcPct val="0"/>
              </a:spcAft>
              <a:buClrTx/>
              <a:buSzTx/>
              <a:buFontTx/>
              <a:buNone/>
              <a:defRPr/>
            </a:pPr>
            <a:r>
              <a:rPr kumimoji="0" lang="ar-AE"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rPr>
              <a:t>تتيح لكم الخدمة الاختيار بين مسارين، دفع </a:t>
            </a:r>
            <a:r>
              <a:rPr kumimoji="0" lang="ar-AE" sz="2000" b="1"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rPr>
              <a:t>رسوم شهرية ثابتة </a:t>
            </a:r>
            <a:r>
              <a:rPr kumimoji="0" lang="ar-AE"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rPr>
              <a:t>للعمليات المتعلقة بإدارة الحساب الجاري، </a:t>
            </a:r>
            <a:r>
              <a:rPr kumimoji="0" lang="ar-AE" sz="2000" b="1"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rPr>
              <a:t>وتقليل تكاليف </a:t>
            </a:r>
            <a:r>
              <a:rPr kumimoji="0" lang="ar-AE"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rPr>
              <a:t>إدارة الحساب.</a:t>
            </a:r>
          </a:p>
        </p:txBody>
      </p:sp>
    </p:spTree>
    <p:extLst>
      <p:ext uri="{BB962C8B-B14F-4D97-AF65-F5344CB8AC3E}">
        <p14:creationId xmlns:p14="http://schemas.microsoft.com/office/powerpoint/2010/main" val="16914147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t="-9000" b="-9000"/>
          </a:stretch>
        </a:blipFill>
        <a:effectLst/>
      </p:bgPr>
    </p:bg>
    <p:spTree>
      <p:nvGrpSpPr>
        <p:cNvPr id="1" name=""/>
        <p:cNvGrpSpPr/>
        <p:nvPr/>
      </p:nvGrpSpPr>
      <p:grpSpPr>
        <a:xfrm>
          <a:off x="0" y="0"/>
          <a:ext cx="0" cy="0"/>
          <a:chOff x="0" y="0"/>
          <a:chExt cx="0" cy="0"/>
        </a:xfrm>
      </p:grpSpPr>
      <p:sp>
        <p:nvSpPr>
          <p:cNvPr id="10" name="Freeform: Shape 12">
            <a:extLst>
              <a:ext uri="{FF2B5EF4-FFF2-40B4-BE49-F238E27FC236}">
                <a16:creationId xmlns:a16="http://schemas.microsoft.com/office/drawing/2014/main" id="{6633F439-3BB2-41EB-890A-19683F596DCB}"/>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18">
            <a:extLst>
              <a:ext uri="{FF2B5EF4-FFF2-40B4-BE49-F238E27FC236}">
                <a16:creationId xmlns:a16="http://schemas.microsoft.com/office/drawing/2014/main" id="{15048382-3B6E-4D4D-A17C-F9FE2ED53822}"/>
              </a:ext>
            </a:extLst>
          </p:cNvPr>
          <p:cNvSpPr/>
          <p:nvPr/>
        </p:nvSpPr>
        <p:spPr>
          <a:xfrm>
            <a:off x="7247174" y="895014"/>
            <a:ext cx="4644580" cy="707886"/>
          </a:xfrm>
          <a:prstGeom prst="rect">
            <a:avLst/>
          </a:prstGeom>
        </p:spPr>
        <p:txBody>
          <a:bodyPr wrap="square">
            <a:spAutoFit/>
          </a:bodyPr>
          <a:lstStyle/>
          <a:p>
            <a:pPr marL="342900" marR="0" lvl="0" indent="-3429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endPar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ct val="0"/>
              </a:spcBef>
              <a:spcAft>
                <a:spcPct val="0"/>
              </a:spcAft>
              <a:buClrTx/>
              <a:buSzTx/>
              <a:buFontTx/>
              <a:buNone/>
              <a:defRPr/>
            </a:pPr>
            <a:endPar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p:sp>
        <p:nvSpPr>
          <p:cNvPr id="21" name="Rectangle 18">
            <a:extLst>
              <a:ext uri="{FF2B5EF4-FFF2-40B4-BE49-F238E27FC236}">
                <a16:creationId xmlns:a16="http://schemas.microsoft.com/office/drawing/2014/main" id="{37D38249-C1DC-11AC-F95C-A001B07796FC}"/>
              </a:ext>
            </a:extLst>
          </p:cNvPr>
          <p:cNvSpPr/>
          <p:nvPr/>
        </p:nvSpPr>
        <p:spPr>
          <a:xfrm>
            <a:off x="4600609" y="1156353"/>
            <a:ext cx="7148687" cy="1323439"/>
          </a:xfrm>
          <a:prstGeom prst="rect">
            <a:avLst/>
          </a:prstGeom>
        </p:spPr>
        <p:txBody>
          <a:bodyPr wrap="square">
            <a:spAutoFit/>
          </a:bodyPr>
          <a:lstStyle/>
          <a:p>
            <a:pPr marR="0" lvl="0" algn="r" defTabSz="914400" rtl="1" eaLnBrk="1" fontAlgn="auto" latinLnBrk="0" hangingPunct="1">
              <a:lnSpc>
                <a:spcPct val="100000"/>
              </a:lnSpc>
              <a:spcBef>
                <a:spcPct val="0"/>
              </a:spcBef>
              <a:spcAft>
                <a:spcPct val="0"/>
              </a:spcAft>
              <a:buClrTx/>
              <a:buSzTx/>
              <a:defRPr/>
            </a:pPr>
            <a:r>
              <a:rPr kumimoji="0" lang="ar-AE"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لماذا الانضمام للخدمة؟</a:t>
            </a:r>
            <a:endParaRPr kumimoji="0" lang="he-IL"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a:p>
            <a:pPr marR="0" lvl="0" algn="r" defTabSz="914400" rtl="1" eaLnBrk="1" fontAlgn="auto" latinLnBrk="0" hangingPunct="1">
              <a:lnSpc>
                <a:spcPct val="100000"/>
              </a:lnSpc>
              <a:spcBef>
                <a:spcPct val="0"/>
              </a:spcBef>
              <a:spcAft>
                <a:spcPct val="0"/>
              </a:spcAft>
              <a:buClrTx/>
              <a:buSzTx/>
              <a:defRPr/>
            </a:pPr>
            <a:r>
              <a:rPr kumimoji="0" lang="ar-AE" sz="20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الزبون الذي لا ينضم إلى المسار الأساسي، ويقوم بتنفيذ جميع العمليات المضمنة فيه بالسعر الكامل، قد يدفع 2.5 (أضعاف) في بعض البنوك (أي حوالي 25 شيكل في المتوسط ​​بدلاً من 10 شيكل كحد أقصى).</a:t>
            </a:r>
          </a:p>
        </p:txBody>
      </p:sp>
      <p:sp>
        <p:nvSpPr>
          <p:cNvPr id="22" name="Rectangle 18">
            <a:extLst>
              <a:ext uri="{FF2B5EF4-FFF2-40B4-BE49-F238E27FC236}">
                <a16:creationId xmlns:a16="http://schemas.microsoft.com/office/drawing/2014/main" id="{415088B0-F609-8A94-32A0-6E785188BCE5}"/>
              </a:ext>
            </a:extLst>
          </p:cNvPr>
          <p:cNvSpPr/>
          <p:nvPr/>
        </p:nvSpPr>
        <p:spPr>
          <a:xfrm>
            <a:off x="4600608" y="2767280"/>
            <a:ext cx="7148687" cy="1323439"/>
          </a:xfrm>
          <a:prstGeom prst="rect">
            <a:avLst/>
          </a:prstGeom>
        </p:spPr>
        <p:txBody>
          <a:bodyPr wrap="square">
            <a:spAutoFit/>
          </a:bodyPr>
          <a:lstStyle/>
          <a:p>
            <a:pPr marR="0" lvl="0" algn="r" defTabSz="914400" rtl="1" eaLnBrk="1" fontAlgn="auto" latinLnBrk="0" hangingPunct="1">
              <a:lnSpc>
                <a:spcPct val="100000"/>
              </a:lnSpc>
              <a:spcBef>
                <a:spcPct val="0"/>
              </a:spcBef>
              <a:spcAft>
                <a:spcPct val="0"/>
              </a:spcAft>
              <a:buClrTx/>
              <a:buSzTx/>
              <a:defRPr/>
            </a:pPr>
            <a:r>
              <a:rPr lang="ar-AE" sz="2000" b="1">
                <a:solidFill>
                  <a:srgbClr val="E7E6E6">
                    <a:lumMod val="10000"/>
                  </a:srgbClr>
                </a:solidFill>
                <a:latin typeface="Calibri" panose="020F0502020204030204" pitchFamily="34" charset="0"/>
                <a:cs typeface="Calibri" panose="020F0502020204030204" pitchFamily="34" charset="0"/>
              </a:rPr>
              <a:t>كيف ننضم لخدمة؟</a:t>
            </a:r>
            <a:endParaRPr kumimoji="0" lang="he-IL" sz="2000" b="1"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a:p>
            <a:pPr marL="342900" marR="0" lvl="0" indent="-3429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kumimoji="0" lang="ar-AE"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rPr>
              <a:t>موقع البنك على الانترنت</a:t>
            </a:r>
          </a:p>
          <a:p>
            <a:pPr marL="342900" marR="0" lvl="0" indent="-3429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kumimoji="0" lang="ar-AE"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rPr>
              <a:t>مركز الاتصال الهاتفي</a:t>
            </a:r>
          </a:p>
          <a:p>
            <a:pPr marL="342900" marR="0" lvl="0" indent="-3429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kumimoji="0" lang="ar-AE"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rPr>
              <a:t>التواصل مع الفرع</a:t>
            </a:r>
            <a:endPar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p:sp>
        <p:nvSpPr>
          <p:cNvPr id="29" name="Rounded Rectangle 66">
            <a:extLst>
              <a:ext uri="{FF2B5EF4-FFF2-40B4-BE49-F238E27FC236}">
                <a16:creationId xmlns:a16="http://schemas.microsoft.com/office/drawing/2014/main" id="{70B47650-BB65-D37F-9756-4081562FEA60}"/>
              </a:ext>
            </a:extLst>
          </p:cNvPr>
          <p:cNvSpPr/>
          <p:nvPr/>
        </p:nvSpPr>
        <p:spPr>
          <a:xfrm>
            <a:off x="6811107" y="4591387"/>
            <a:ext cx="5009418" cy="918459"/>
          </a:xfrm>
          <a:prstGeom prst="roundRect">
            <a:avLst>
              <a:gd name="adj" fmla="val 6693"/>
            </a:avLst>
          </a:prstGeom>
          <a:solidFill>
            <a:schemeClr val="bg1">
              <a:alpha val="90000"/>
            </a:schemeClr>
          </a:solidFill>
          <a:ln>
            <a:solidFill>
              <a:srgbClr val="E0E0E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30" name="Picture 67">
            <a:extLst>
              <a:ext uri="{FF2B5EF4-FFF2-40B4-BE49-F238E27FC236}">
                <a16:creationId xmlns:a16="http://schemas.microsoft.com/office/drawing/2014/main" id="{A5715907-96B1-998D-41DF-D1EC0AFE7F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9321" y="4156818"/>
            <a:ext cx="720286" cy="615095"/>
          </a:xfrm>
          <a:prstGeom prst="rect">
            <a:avLst/>
          </a:prstGeom>
        </p:spPr>
      </p:pic>
      <p:sp>
        <p:nvSpPr>
          <p:cNvPr id="31" name="Rectangle 18">
            <a:extLst>
              <a:ext uri="{FF2B5EF4-FFF2-40B4-BE49-F238E27FC236}">
                <a16:creationId xmlns:a16="http://schemas.microsoft.com/office/drawing/2014/main" id="{533868A9-3561-DF36-BA14-EBBA7715F10D}"/>
              </a:ext>
            </a:extLst>
          </p:cNvPr>
          <p:cNvSpPr/>
          <p:nvPr/>
        </p:nvSpPr>
        <p:spPr>
          <a:xfrm>
            <a:off x="7247174" y="4696673"/>
            <a:ext cx="4471752" cy="707886"/>
          </a:xfrm>
          <a:prstGeom prst="rect">
            <a:avLst/>
          </a:prstGeom>
        </p:spPr>
        <p:txBody>
          <a:bodyPr wrap="square">
            <a:spAutoFit/>
          </a:bodyPr>
          <a:lstStyle/>
          <a:p>
            <a:pPr marL="0" marR="0" lvl="0" indent="0" algn="r" defTabSz="914400" rtl="1" eaLnBrk="1" fontAlgn="auto" latinLnBrk="0" hangingPunct="1">
              <a:lnSpc>
                <a:spcPct val="100000"/>
              </a:lnSpc>
              <a:spcBef>
                <a:spcPct val="0"/>
              </a:spcBef>
              <a:spcAft>
                <a:spcPct val="0"/>
              </a:spcAft>
              <a:buClrTx/>
              <a:buSzTx/>
              <a:buFontTx/>
              <a:buNone/>
              <a:defRPr/>
            </a:pPr>
            <a:r>
              <a:rPr lang="ar-AE" sz="2000" b="1">
                <a:solidFill>
                  <a:srgbClr val="E7E6E6">
                    <a:lumMod val="10000"/>
                  </a:srgbClr>
                </a:solidFill>
                <a:latin typeface="Calibri" panose="020F0502020204030204" pitchFamily="34" charset="0"/>
                <a:cs typeface="Calibri" panose="020F0502020204030204" pitchFamily="34" charset="0"/>
              </a:rPr>
              <a:t>تم إضافة الأشخاص كبار السن والأشخاص من ذوي المحدودية </a:t>
            </a:r>
            <a:r>
              <a:rPr lang="ar-AE" sz="2000">
                <a:solidFill>
                  <a:srgbClr val="E7E6E6">
                    <a:lumMod val="10000"/>
                  </a:srgbClr>
                </a:solidFill>
                <a:latin typeface="Calibri" panose="020F0502020204030204" pitchFamily="34" charset="0"/>
                <a:cs typeface="Calibri" panose="020F0502020204030204" pitchFamily="34" charset="0"/>
              </a:rPr>
              <a:t>تلقائياً الى المسار الأساسي.</a:t>
            </a:r>
            <a:endParaRPr kumimoji="0" lang="he-IL" sz="200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p:sp>
        <p:nvSpPr>
          <p:cNvPr id="32" name="תיבת טקסט 31">
            <a:extLst>
              <a:ext uri="{FF2B5EF4-FFF2-40B4-BE49-F238E27FC236}">
                <a16:creationId xmlns:a16="http://schemas.microsoft.com/office/drawing/2014/main" id="{C314593A-E46C-2CD1-A10C-52F50BF2CE10}"/>
              </a:ext>
            </a:extLst>
          </p:cNvPr>
          <p:cNvSpPr txBox="1"/>
          <p:nvPr/>
        </p:nvSpPr>
        <p:spPr>
          <a:xfrm>
            <a:off x="0" y="71899"/>
            <a:ext cx="12164291" cy="584775"/>
          </a:xfrm>
          <a:prstGeom prst="rect">
            <a:avLst/>
          </a:prstGeom>
          <a:noFill/>
        </p:spPr>
        <p:txBody>
          <a:bodyPr wrap="square" rtlCol="1">
            <a:spAutoFit/>
          </a:bodyPr>
          <a:lstStyle/>
          <a:p>
            <a:pPr marL="0" marR="0" lvl="0" indent="0" algn="r" defTabSz="914400" rtl="1" eaLnBrk="1" fontAlgn="auto" latinLnBrk="0" hangingPunct="1">
              <a:lnSpc>
                <a:spcPct val="100000"/>
              </a:lnSpc>
              <a:spcBef>
                <a:spcPct val="0"/>
              </a:spcBef>
              <a:spcAft>
                <a:spcPct val="0"/>
              </a:spcAft>
              <a:buClrTx/>
              <a:buSzTx/>
              <a:buFontTx/>
              <a:buNone/>
              <a:defRPr/>
            </a:pPr>
            <a:r>
              <a:rPr lang="ar-AE" sz="3200" b="1" dirty="0">
                <a:solidFill>
                  <a:prstClr val="white"/>
                </a:solidFill>
                <a:latin typeface="Calibri" panose="020F0502020204030204" pitchFamily="34" charset="0"/>
                <a:cs typeface="Calibri" panose="020F0502020204030204" pitchFamily="34" charset="0"/>
              </a:rPr>
              <a:t>كيف يمكن للخدمة "مسارات العمولات" أن توفر لكم المال؟</a:t>
            </a:r>
          </a:p>
        </p:txBody>
      </p:sp>
    </p:spTree>
    <p:extLst>
      <p:ext uri="{BB962C8B-B14F-4D97-AF65-F5344CB8AC3E}">
        <p14:creationId xmlns:p14="http://schemas.microsoft.com/office/powerpoint/2010/main" val="232773316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t="-9000" b="-9000"/>
          </a:stretch>
        </a:blipFill>
        <a:effectLst/>
      </p:bgPr>
    </p:bg>
    <p:spTree>
      <p:nvGrpSpPr>
        <p:cNvPr id="1" name=""/>
        <p:cNvGrpSpPr/>
        <p:nvPr/>
      </p:nvGrpSpPr>
      <p:grpSpPr>
        <a:xfrm>
          <a:off x="0" y="0"/>
          <a:ext cx="0" cy="0"/>
          <a:chOff x="0" y="0"/>
          <a:chExt cx="0" cy="0"/>
        </a:xfrm>
      </p:grpSpPr>
      <p:sp>
        <p:nvSpPr>
          <p:cNvPr id="10" name="Freeform: Shape 12">
            <a:extLst>
              <a:ext uri="{FF2B5EF4-FFF2-40B4-BE49-F238E27FC236}">
                <a16:creationId xmlns:a16="http://schemas.microsoft.com/office/drawing/2014/main" id="{6633F439-3BB2-41EB-890A-19683F596DCB}"/>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תיבת טקסט 22">
            <a:extLst>
              <a:ext uri="{FF2B5EF4-FFF2-40B4-BE49-F238E27FC236}">
                <a16:creationId xmlns:a16="http://schemas.microsoft.com/office/drawing/2014/main" id="{088D79DC-C938-4140-9881-48DCA740E6F0}"/>
              </a:ext>
            </a:extLst>
          </p:cNvPr>
          <p:cNvSpPr txBox="1"/>
          <p:nvPr/>
        </p:nvSpPr>
        <p:spPr>
          <a:xfrm>
            <a:off x="0" y="71899"/>
            <a:ext cx="12164291" cy="584775"/>
          </a:xfrm>
          <a:prstGeom prst="rect">
            <a:avLst/>
          </a:prstGeom>
          <a:noFill/>
        </p:spPr>
        <p:txBody>
          <a:bodyPr wrap="square" rtlCol="1">
            <a:spAutoFit/>
          </a:bodyPr>
          <a:lstStyle/>
          <a:p>
            <a:pPr marL="0" marR="0" lvl="0" indent="0" algn="r" defTabSz="914400" rtl="1" eaLnBrk="1" fontAlgn="auto" latinLnBrk="0" hangingPunct="1">
              <a:lnSpc>
                <a:spcPct val="100000"/>
              </a:lnSpc>
              <a:spcBef>
                <a:spcPct val="0"/>
              </a:spcBef>
              <a:spcAft>
                <a:spcPct val="0"/>
              </a:spcAft>
              <a:buClrTx/>
              <a:buSzTx/>
              <a:buFontTx/>
              <a:buNone/>
              <a:defRPr/>
            </a:pPr>
            <a:r>
              <a:rPr kumimoji="0" lang="ar-AE"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كيف يمكن أن يساعدكم فحص البيانات في التقرير على </a:t>
            </a:r>
            <a:r>
              <a:rPr lang="ar-BH" sz="3200" b="1" dirty="0">
                <a:solidFill>
                  <a:prstClr val="white"/>
                </a:solidFill>
                <a:latin typeface="Calibri" panose="020F0502020204030204" pitchFamily="34" charset="0"/>
                <a:cs typeface="Calibri" panose="020F0502020204030204" pitchFamily="34" charset="0"/>
              </a:rPr>
              <a:t>إدارة مالية</a:t>
            </a:r>
            <a:r>
              <a:rPr kumimoji="0" lang="ar-AE"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بشكل أفضل؟</a:t>
            </a:r>
            <a:endParaRPr kumimoji="0" lang="he-IL"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Rectangle 18">
            <a:extLst>
              <a:ext uri="{FF2B5EF4-FFF2-40B4-BE49-F238E27FC236}">
                <a16:creationId xmlns:a16="http://schemas.microsoft.com/office/drawing/2014/main" id="{15048382-3B6E-4D4D-A17C-F9FE2ED53822}"/>
              </a:ext>
            </a:extLst>
          </p:cNvPr>
          <p:cNvSpPr/>
          <p:nvPr/>
        </p:nvSpPr>
        <p:spPr>
          <a:xfrm>
            <a:off x="7257448" y="895014"/>
            <a:ext cx="4644580" cy="707886"/>
          </a:xfrm>
          <a:prstGeom prst="rect">
            <a:avLst/>
          </a:prstGeom>
        </p:spPr>
        <p:txBody>
          <a:bodyPr wrap="square">
            <a:spAutoFit/>
          </a:bodyPr>
          <a:lstStyle/>
          <a:p>
            <a:pPr marL="342900" marR="0" lvl="0" indent="-3429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endPar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ct val="0"/>
              </a:spcBef>
              <a:spcAft>
                <a:spcPct val="0"/>
              </a:spcAft>
              <a:buClrTx/>
              <a:buSzTx/>
              <a:buFontTx/>
              <a:buNone/>
              <a:defRPr/>
            </a:pPr>
            <a:endPar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p:sp>
        <p:nvSpPr>
          <p:cNvPr id="14" name="Rectangle 18">
            <a:extLst>
              <a:ext uri="{FF2B5EF4-FFF2-40B4-BE49-F238E27FC236}">
                <a16:creationId xmlns:a16="http://schemas.microsoft.com/office/drawing/2014/main" id="{412FF4D5-3E8C-47B3-B117-A8D084462B5A}"/>
              </a:ext>
            </a:extLst>
          </p:cNvPr>
          <p:cNvSpPr/>
          <p:nvPr/>
        </p:nvSpPr>
        <p:spPr>
          <a:xfrm>
            <a:off x="986319" y="1069450"/>
            <a:ext cx="10915709" cy="3170099"/>
          </a:xfrm>
          <a:prstGeom prst="rect">
            <a:avLst/>
          </a:prstGeom>
        </p:spPr>
        <p:txBody>
          <a:bodyPr wrap="square">
            <a:spAutoFit/>
          </a:bodyPr>
          <a:lstStyle/>
          <a:p>
            <a:pPr marL="342900" marR="0" lvl="0" indent="-3429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kumimoji="0" lang="ar-AE"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كم عدد العمولات التي قمتم بدفعها في المجموع؟</a:t>
            </a:r>
            <a:endParaRPr kumimoji="0" lang="he-IL"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ct val="0"/>
              </a:spcBef>
              <a:spcAft>
                <a:spcPct val="0"/>
              </a:spcAft>
              <a:buClrTx/>
              <a:buSzTx/>
              <a:buFontTx/>
              <a:buNone/>
              <a:defRPr/>
            </a:pPr>
            <a:r>
              <a:rPr kumimoji="0" lang="he-IL"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      </a:t>
            </a:r>
            <a:r>
              <a:rPr kumimoji="0" lang="ar-AE" sz="20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تأكدوا من ارتباطكم بمسار العمولات الذي يناسبكم من أجل التوفير في مبلغ العمولات.</a:t>
            </a:r>
          </a:p>
          <a:p>
            <a:pPr marL="342900" marR="0" lvl="0" indent="-3429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kumimoji="0" lang="ar-AE"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هل يوجد لديكم عدة قروض؟</a:t>
            </a:r>
            <a:endParaRPr kumimoji="0" lang="he-IL"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ct val="0"/>
              </a:spcBef>
              <a:spcAft>
                <a:spcPct val="0"/>
              </a:spcAft>
              <a:buClrTx/>
              <a:buSzTx/>
              <a:buFontTx/>
              <a:buNone/>
              <a:defRPr/>
            </a:pPr>
            <a:r>
              <a:rPr kumimoji="0" lang="he-IL"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      </a:t>
            </a:r>
            <a:r>
              <a:rPr kumimoji="0" lang="ar-AE" sz="20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افحصوا مما إذا كان من الممكن توحيدها، وبالتالي توفير العمولات والفوائد.</a:t>
            </a:r>
          </a:p>
          <a:p>
            <a:pPr marL="342900" marR="0" lvl="0" indent="-3429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kumimoji="0" lang="ar-AE"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ما هي نسبة الفائدة على اطار الاعتماد؟</a:t>
            </a:r>
            <a:endParaRPr kumimoji="0" lang="he-IL"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ct val="0"/>
              </a:spcBef>
              <a:spcAft>
                <a:spcPct val="0"/>
              </a:spcAft>
              <a:buClrTx/>
              <a:buSzTx/>
              <a:buFontTx/>
              <a:buNone/>
              <a:defRPr/>
            </a:pPr>
            <a:r>
              <a:rPr kumimoji="0" lang="he-IL"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      </a:t>
            </a:r>
            <a:r>
              <a:rPr kumimoji="0" lang="ar-AE" sz="20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فائدة على قرض لتسديد اطار الاعنمادقد تكون أرخص.</a:t>
            </a:r>
            <a:endParaRPr kumimoji="0" lang="he-IL" sz="20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a:p>
            <a:pPr marL="342900" marR="0" lvl="0" indent="-3429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kumimoji="0" lang="ar-AE"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هل مصروفاتكم أعلى من مدخولاتكم؟</a:t>
            </a:r>
            <a:endParaRPr kumimoji="0" lang="he-IL"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ct val="0"/>
              </a:spcBef>
              <a:spcAft>
                <a:spcPct val="0"/>
              </a:spcAft>
              <a:buClrTx/>
              <a:buSzTx/>
              <a:buFontTx/>
              <a:buNone/>
              <a:defRPr/>
            </a:pPr>
            <a:r>
              <a:rPr kumimoji="0" lang="he-IL"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      </a:t>
            </a:r>
            <a:r>
              <a:rPr kumimoji="0" lang="ar-AE" sz="20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إذا كان الأمر كذلك، من المفضل إعادة تخطيط ميزانيتكم.</a:t>
            </a:r>
            <a:endParaRPr kumimoji="0" lang="he-IL" sz="20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a:p>
            <a:pPr marL="342900" marR="0" lvl="0" indent="-3429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kumimoji="0" lang="ar-AE"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هل شروط الفائدة لديكم جيدة؟</a:t>
            </a:r>
            <a:endParaRPr kumimoji="0" lang="he-IL"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ct val="0"/>
              </a:spcBef>
              <a:spcAft>
                <a:spcPct val="0"/>
              </a:spcAft>
              <a:buClrTx/>
              <a:buSzTx/>
              <a:buFontTx/>
              <a:buNone/>
              <a:defRPr/>
            </a:pPr>
            <a:r>
              <a:rPr kumimoji="0" lang="he-IL" sz="2000" b="1"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      </a:t>
            </a:r>
            <a:r>
              <a:rPr kumimoji="0" lang="ar-AE" sz="20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ربما قد يكون من المفضل التوجه للبنك ومحاولة تحسينها.</a:t>
            </a:r>
            <a:endParaRPr kumimoji="0" lang="he-IL" sz="20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p:sp>
        <p:nvSpPr>
          <p:cNvPr id="15" name="Rounded Rectangle 66">
            <a:extLst>
              <a:ext uri="{FF2B5EF4-FFF2-40B4-BE49-F238E27FC236}">
                <a16:creationId xmlns:a16="http://schemas.microsoft.com/office/drawing/2014/main" id="{BA801952-7B31-43C6-A68A-CBC26A2510E4}"/>
              </a:ext>
            </a:extLst>
          </p:cNvPr>
          <p:cNvSpPr/>
          <p:nvPr/>
        </p:nvSpPr>
        <p:spPr>
          <a:xfrm>
            <a:off x="4671838" y="5962985"/>
            <a:ext cx="7148687" cy="615095"/>
          </a:xfrm>
          <a:prstGeom prst="roundRect">
            <a:avLst>
              <a:gd name="adj" fmla="val 6693"/>
            </a:avLst>
          </a:prstGeom>
          <a:solidFill>
            <a:schemeClr val="bg1">
              <a:alpha val="90000"/>
            </a:schemeClr>
          </a:solidFill>
          <a:ln>
            <a:solidFill>
              <a:srgbClr val="E0E0E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6" name="Picture 67">
            <a:extLst>
              <a:ext uri="{FF2B5EF4-FFF2-40B4-BE49-F238E27FC236}">
                <a16:creationId xmlns:a16="http://schemas.microsoft.com/office/drawing/2014/main" id="{735AE36D-8B14-4997-A401-88DCB8379E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4583" y="5504322"/>
            <a:ext cx="720286" cy="615095"/>
          </a:xfrm>
          <a:prstGeom prst="rect">
            <a:avLst/>
          </a:prstGeom>
        </p:spPr>
      </p:pic>
      <p:sp>
        <p:nvSpPr>
          <p:cNvPr id="17" name="Rectangle 18">
            <a:extLst>
              <a:ext uri="{FF2B5EF4-FFF2-40B4-BE49-F238E27FC236}">
                <a16:creationId xmlns:a16="http://schemas.microsoft.com/office/drawing/2014/main" id="{B153694D-BDAB-4A6A-8C10-31AA15273FAE}"/>
              </a:ext>
            </a:extLst>
          </p:cNvPr>
          <p:cNvSpPr/>
          <p:nvPr/>
        </p:nvSpPr>
        <p:spPr>
          <a:xfrm>
            <a:off x="4570239" y="6070477"/>
            <a:ext cx="7148687" cy="400110"/>
          </a:xfrm>
          <a:prstGeom prst="rect">
            <a:avLst/>
          </a:prstGeom>
        </p:spPr>
        <p:txBody>
          <a:bodyPr wrap="square">
            <a:spAutoFit/>
          </a:bodyPr>
          <a:lstStyle/>
          <a:p>
            <a:pPr marL="0" marR="0" lvl="0" indent="0" algn="r" defTabSz="914400" rtl="1" eaLnBrk="1" fontAlgn="auto" latinLnBrk="0" hangingPunct="1">
              <a:lnSpc>
                <a:spcPct val="100000"/>
              </a:lnSpc>
              <a:spcBef>
                <a:spcPct val="0"/>
              </a:spcBef>
              <a:spcAft>
                <a:spcPct val="0"/>
              </a:spcAft>
              <a:buClrTx/>
              <a:buSzTx/>
              <a:buFontTx/>
              <a:buNone/>
              <a:defRPr/>
            </a:pPr>
            <a:r>
              <a:rPr kumimoji="0" lang="ar-AE"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rPr>
              <a:t>يعرض التقرير النشاط في الحساب بلغة واضحة وبسيطة وهو مشابه في جميع البنوك.</a:t>
            </a:r>
            <a:endPar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0703706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t="-2000" b="-2000"/>
          </a:stretch>
        </a:blipFill>
        <a:effectLst/>
      </p:bgPr>
    </p:bg>
    <p:spTree>
      <p:nvGrpSpPr>
        <p:cNvPr id="1" name=""/>
        <p:cNvGrpSpPr/>
        <p:nvPr/>
      </p:nvGrpSpPr>
      <p:grpSpPr>
        <a:xfrm>
          <a:off x="0" y="0"/>
          <a:ext cx="0" cy="0"/>
          <a:chOff x="0" y="0"/>
          <a:chExt cx="0" cy="0"/>
        </a:xfrm>
      </p:grpSpPr>
      <p:pic>
        <p:nvPicPr>
          <p:cNvPr id="9" name="נכון">
            <a:extLst>
              <a:ext uri="{FF2B5EF4-FFF2-40B4-BE49-F238E27FC236}">
                <a16:creationId xmlns:a16="http://schemas.microsoft.com/office/drawing/2014/main" id="{43DBCF6F-FB9A-4BB0-9478-12184ADAB3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1322" y="1147137"/>
            <a:ext cx="810978" cy="765924"/>
          </a:xfrm>
          <a:prstGeom prst="rect">
            <a:avLst/>
          </a:prstGeom>
        </p:spPr>
      </p:pic>
      <p:pic>
        <p:nvPicPr>
          <p:cNvPr id="10" name="נכון">
            <a:extLst>
              <a:ext uri="{FF2B5EF4-FFF2-40B4-BE49-F238E27FC236}">
                <a16:creationId xmlns:a16="http://schemas.microsoft.com/office/drawing/2014/main" id="{FD36417F-69A9-4F25-B1F6-115E24D24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7639" y="2259280"/>
            <a:ext cx="810978" cy="765924"/>
          </a:xfrm>
          <a:prstGeom prst="rect">
            <a:avLst/>
          </a:prstGeom>
        </p:spPr>
      </p:pic>
      <p:sp>
        <p:nvSpPr>
          <p:cNvPr id="11" name="Rectangle 18">
            <a:extLst>
              <a:ext uri="{FF2B5EF4-FFF2-40B4-BE49-F238E27FC236}">
                <a16:creationId xmlns:a16="http://schemas.microsoft.com/office/drawing/2014/main" id="{D2162BDB-C580-4240-90AB-C728300A3D72}"/>
              </a:ext>
            </a:extLst>
          </p:cNvPr>
          <p:cNvSpPr/>
          <p:nvPr/>
        </p:nvSpPr>
        <p:spPr>
          <a:xfrm rot="20976024">
            <a:off x="9401112" y="2250144"/>
            <a:ext cx="1610590" cy="1200329"/>
          </a:xfrm>
          <a:prstGeom prst="rect">
            <a:avLst/>
          </a:prstGeom>
        </p:spPr>
        <p:txBody>
          <a:bodyPr wrap="square">
            <a:spAutoFit/>
          </a:bodyPr>
          <a:lstStyle/>
          <a:p>
            <a:pPr algn="r" rtl="1"/>
            <a:r>
              <a:rPr lang="ar-AE" sz="2400">
                <a:solidFill>
                  <a:schemeClr val="bg2">
                    <a:lumMod val="10000"/>
                  </a:schemeClr>
                </a:solidFill>
                <a:latin typeface="Calibri" panose="020F0502020204030204" pitchFamily="34" charset="0"/>
                <a:cs typeface="Calibri" panose="020F0502020204030204" pitchFamily="34" charset="0"/>
              </a:rPr>
              <a:t>كيف ندير </a:t>
            </a:r>
            <a:r>
              <a:rPr lang="ar-AE" sz="2400" b="1">
                <a:solidFill>
                  <a:schemeClr val="bg2">
                    <a:lumMod val="10000"/>
                  </a:schemeClr>
                </a:solidFill>
                <a:latin typeface="Calibri" panose="020F0502020204030204" pitchFamily="34" charset="0"/>
                <a:cs typeface="Calibri" panose="020F0502020204030204" pitchFamily="34" charset="0"/>
              </a:rPr>
              <a:t>ميزانية</a:t>
            </a:r>
            <a:r>
              <a:rPr lang="ar-AE" sz="2400">
                <a:solidFill>
                  <a:schemeClr val="bg2">
                    <a:lumMod val="10000"/>
                  </a:schemeClr>
                </a:solidFill>
                <a:latin typeface="Calibri" panose="020F0502020204030204" pitchFamily="34" charset="0"/>
                <a:cs typeface="Calibri" panose="020F0502020204030204" pitchFamily="34" charset="0"/>
              </a:rPr>
              <a:t> متوازنة؟</a:t>
            </a:r>
            <a:endParaRPr lang="he-IL" sz="2400">
              <a:solidFill>
                <a:schemeClr val="bg2">
                  <a:lumMod val="10000"/>
                </a:schemeClr>
              </a:solidFill>
              <a:latin typeface="Calibri" panose="020F0502020204030204" pitchFamily="34" charset="0"/>
              <a:cs typeface="Calibri" panose="020F0502020204030204" pitchFamily="34" charset="0"/>
            </a:endParaRPr>
          </a:p>
        </p:txBody>
      </p:sp>
      <p:sp>
        <p:nvSpPr>
          <p:cNvPr id="12" name="Rectangle 18">
            <a:extLst>
              <a:ext uri="{FF2B5EF4-FFF2-40B4-BE49-F238E27FC236}">
                <a16:creationId xmlns:a16="http://schemas.microsoft.com/office/drawing/2014/main" id="{59C794D3-6F23-48DF-B6AD-6CA7CF1A2DE7}"/>
              </a:ext>
            </a:extLst>
          </p:cNvPr>
          <p:cNvSpPr/>
          <p:nvPr/>
        </p:nvSpPr>
        <p:spPr>
          <a:xfrm rot="393654">
            <a:off x="3975038" y="3198024"/>
            <a:ext cx="1610590" cy="1569660"/>
          </a:xfrm>
          <a:prstGeom prst="rect">
            <a:avLst/>
          </a:prstGeom>
        </p:spPr>
        <p:txBody>
          <a:bodyPr wrap="square">
            <a:spAutoFit/>
          </a:bodyPr>
          <a:lstStyle/>
          <a:p>
            <a:pPr algn="r" rtl="1"/>
            <a:r>
              <a:rPr lang="ar-AE" sz="2400">
                <a:solidFill>
                  <a:schemeClr val="bg2">
                    <a:lumMod val="10000"/>
                  </a:schemeClr>
                </a:solidFill>
                <a:latin typeface="Calibri" panose="020F0502020204030204" pitchFamily="34" charset="0"/>
                <a:cs typeface="Calibri" panose="020F0502020204030204" pitchFamily="34" charset="0"/>
              </a:rPr>
              <a:t>كيف نتعامل بشكل صحيح مع </a:t>
            </a:r>
            <a:r>
              <a:rPr lang="ar-AE" sz="2400" b="1">
                <a:solidFill>
                  <a:schemeClr val="bg2">
                    <a:lumMod val="10000"/>
                  </a:schemeClr>
                </a:solidFill>
                <a:latin typeface="Calibri" panose="020F0502020204030204" pitchFamily="34" charset="0"/>
                <a:cs typeface="Calibri" panose="020F0502020204030204" pitchFamily="34" charset="0"/>
              </a:rPr>
              <a:t>بطاقات الائتمان</a:t>
            </a:r>
            <a:r>
              <a:rPr lang="ar-AE" sz="2400">
                <a:solidFill>
                  <a:schemeClr val="bg2">
                    <a:lumMod val="10000"/>
                  </a:schemeClr>
                </a:solidFill>
                <a:latin typeface="Calibri" panose="020F0502020204030204" pitchFamily="34" charset="0"/>
                <a:cs typeface="Calibri" panose="020F0502020204030204" pitchFamily="34" charset="0"/>
              </a:rPr>
              <a:t>؟</a:t>
            </a:r>
          </a:p>
        </p:txBody>
      </p:sp>
      <p:sp>
        <p:nvSpPr>
          <p:cNvPr id="13" name="Rectangle 18">
            <a:extLst>
              <a:ext uri="{FF2B5EF4-FFF2-40B4-BE49-F238E27FC236}">
                <a16:creationId xmlns:a16="http://schemas.microsoft.com/office/drawing/2014/main" id="{BA9D79E9-893D-4BAB-9ADB-B61095C1D45B}"/>
              </a:ext>
            </a:extLst>
          </p:cNvPr>
          <p:cNvSpPr/>
          <p:nvPr/>
        </p:nvSpPr>
        <p:spPr>
          <a:xfrm rot="767999">
            <a:off x="1239055" y="1488080"/>
            <a:ext cx="1610590" cy="2308324"/>
          </a:xfrm>
          <a:prstGeom prst="rect">
            <a:avLst/>
          </a:prstGeom>
        </p:spPr>
        <p:txBody>
          <a:bodyPr wrap="square">
            <a:spAutoFit/>
          </a:bodyPr>
          <a:lstStyle/>
          <a:p>
            <a:pPr algn="r" rtl="1"/>
            <a:r>
              <a:rPr lang="ar-AE" sz="2400" dirty="0">
                <a:solidFill>
                  <a:schemeClr val="bg2">
                    <a:lumMod val="10000"/>
                  </a:schemeClr>
                </a:solidFill>
                <a:latin typeface="Calibri" panose="020F0502020204030204" pitchFamily="34" charset="0"/>
                <a:cs typeface="Calibri" panose="020F0502020204030204" pitchFamily="34" charset="0"/>
              </a:rPr>
              <a:t>ما الذي يمكن أن تفعله </a:t>
            </a:r>
            <a:r>
              <a:rPr lang="ar-AE" sz="2400" b="1" dirty="0">
                <a:solidFill>
                  <a:schemeClr val="bg2">
                    <a:lumMod val="10000"/>
                  </a:schemeClr>
                </a:solidFill>
                <a:latin typeface="Calibri" panose="020F0502020204030204" pitchFamily="34" charset="0"/>
                <a:cs typeface="Calibri" panose="020F0502020204030204" pitchFamily="34" charset="0"/>
              </a:rPr>
              <a:t>الخدمات المصرفية الرقمية</a:t>
            </a:r>
            <a:r>
              <a:rPr lang="en-US" sz="2400" b="1" dirty="0">
                <a:solidFill>
                  <a:schemeClr val="bg2">
                    <a:lumMod val="10000"/>
                  </a:schemeClr>
                </a:solidFill>
                <a:latin typeface="Calibri" panose="020F0502020204030204" pitchFamily="34" charset="0"/>
                <a:cs typeface="Calibri" panose="020F0502020204030204" pitchFamily="34" charset="0"/>
              </a:rPr>
              <a:t>/</a:t>
            </a:r>
            <a:r>
              <a:rPr lang="ar-AE" sz="2400" b="1" dirty="0">
                <a:solidFill>
                  <a:schemeClr val="bg2">
                    <a:lumMod val="10000"/>
                  </a:schemeClr>
                </a:solidFill>
                <a:latin typeface="Calibri" panose="020F0502020204030204" pitchFamily="34" charset="0"/>
                <a:cs typeface="Calibri" panose="020F0502020204030204" pitchFamily="34" charset="0"/>
              </a:rPr>
              <a:t> </a:t>
            </a:r>
            <a:r>
              <a:rPr lang="ar-BH" sz="2400" b="1" dirty="0">
                <a:solidFill>
                  <a:srgbClr val="E7E6E6">
                    <a:lumMod val="10000"/>
                  </a:srgbClr>
                </a:solidFill>
                <a:latin typeface="Calibri" panose="020F0502020204030204" pitchFamily="34" charset="0"/>
                <a:cs typeface="Calibri" panose="020F0502020204030204" pitchFamily="34" charset="0"/>
              </a:rPr>
              <a:t>ديجيتالية؟</a:t>
            </a:r>
            <a:endParaRPr lang="he-IL" sz="2400" dirty="0">
              <a:solidFill>
                <a:schemeClr val="bg2">
                  <a:lumMod val="10000"/>
                </a:schemeClr>
              </a:solidFill>
              <a:latin typeface="Calibri" panose="020F0502020204030204" pitchFamily="34" charset="0"/>
              <a:cs typeface="Calibri" panose="020F0502020204030204" pitchFamily="34" charset="0"/>
            </a:endParaRPr>
          </a:p>
        </p:txBody>
      </p:sp>
      <p:sp>
        <p:nvSpPr>
          <p:cNvPr id="14" name="Rectangle 18">
            <a:extLst>
              <a:ext uri="{FF2B5EF4-FFF2-40B4-BE49-F238E27FC236}">
                <a16:creationId xmlns:a16="http://schemas.microsoft.com/office/drawing/2014/main" id="{5C792C35-C4E4-4756-8F3B-C27498A82D1C}"/>
              </a:ext>
            </a:extLst>
          </p:cNvPr>
          <p:cNvSpPr/>
          <p:nvPr/>
        </p:nvSpPr>
        <p:spPr>
          <a:xfrm rot="21436906">
            <a:off x="6918100" y="3129453"/>
            <a:ext cx="1610590" cy="1569660"/>
          </a:xfrm>
          <a:prstGeom prst="rect">
            <a:avLst/>
          </a:prstGeom>
        </p:spPr>
        <p:txBody>
          <a:bodyPr wrap="square">
            <a:spAutoFit/>
          </a:bodyPr>
          <a:lstStyle/>
          <a:p>
            <a:pPr algn="l"/>
            <a:r>
              <a:rPr lang="ar-AE" sz="2400" dirty="0">
                <a:solidFill>
                  <a:schemeClr val="bg2">
                    <a:lumMod val="10000"/>
                  </a:schemeClr>
                </a:solidFill>
                <a:latin typeface="Calibri" panose="020F0502020204030204" pitchFamily="34" charset="0"/>
                <a:cs typeface="Calibri" panose="020F0502020204030204" pitchFamily="34" charset="0"/>
              </a:rPr>
              <a:t>كيف يُمكن أن تساعد </a:t>
            </a:r>
            <a:r>
              <a:rPr lang="ar-AE" sz="2400" b="1" dirty="0">
                <a:solidFill>
                  <a:schemeClr val="bg2">
                    <a:lumMod val="10000"/>
                  </a:schemeClr>
                </a:solidFill>
                <a:latin typeface="Calibri" panose="020F0502020204030204" pitchFamily="34" charset="0"/>
                <a:cs typeface="Calibri" panose="020F0502020204030204" pitchFamily="34" charset="0"/>
              </a:rPr>
              <a:t>الهوية ا</a:t>
            </a:r>
            <a:r>
              <a:rPr lang="ar-BH" sz="2400" b="1" dirty="0">
                <a:solidFill>
                  <a:schemeClr val="bg2">
                    <a:lumMod val="10000"/>
                  </a:schemeClr>
                </a:solidFill>
                <a:latin typeface="Calibri" panose="020F0502020204030204" pitchFamily="34" charset="0"/>
                <a:cs typeface="Calibri" panose="020F0502020204030204" pitchFamily="34" charset="0"/>
              </a:rPr>
              <a:t>البنكية</a:t>
            </a:r>
            <a:r>
              <a:rPr lang="ar-AE" sz="2400" b="1" dirty="0">
                <a:solidFill>
                  <a:schemeClr val="bg2">
                    <a:lumMod val="10000"/>
                  </a:schemeClr>
                </a:solidFill>
                <a:latin typeface="Calibri" panose="020F0502020204030204" pitchFamily="34" charset="0"/>
                <a:cs typeface="Calibri" panose="020F0502020204030204" pitchFamily="34" charset="0"/>
              </a:rPr>
              <a:t> </a:t>
            </a:r>
            <a:r>
              <a:rPr lang="ar-AE" sz="2400" dirty="0">
                <a:solidFill>
                  <a:schemeClr val="bg2">
                    <a:lumMod val="10000"/>
                  </a:schemeClr>
                </a:solidFill>
                <a:latin typeface="Calibri" panose="020F0502020204030204" pitchFamily="34" charset="0"/>
                <a:cs typeface="Calibri" panose="020F0502020204030204" pitchFamily="34" charset="0"/>
              </a:rPr>
              <a:t>على توفير المال؟</a:t>
            </a:r>
          </a:p>
        </p:txBody>
      </p:sp>
    </p:spTree>
    <p:extLst>
      <p:ext uri="{BB962C8B-B14F-4D97-AF65-F5344CB8AC3E}">
        <p14:creationId xmlns:p14="http://schemas.microsoft.com/office/powerpoint/2010/main" val="10283473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אביזר, תיק&#10;&#10;התיאור נוצר באופן אוטומטי">
            <a:extLst>
              <a:ext uri="{FF2B5EF4-FFF2-40B4-BE49-F238E27FC236}">
                <a16:creationId xmlns:a16="http://schemas.microsoft.com/office/drawing/2014/main" id="{1DCCDDAE-383D-4FE5-A119-EAECCA3A5787}"/>
              </a:ext>
            </a:extLst>
          </p:cNvPr>
          <p:cNvPicPr>
            <a:picLocks noChangeAspect="1"/>
          </p:cNvPicPr>
          <p:nvPr/>
        </p:nvPicPr>
        <p:blipFill>
          <a:blip r:embed="rId3">
            <a:extLst>
              <a:ext uri="{28A0092B-C50C-407E-A947-70E740481C1C}">
                <a14:useLocalDpi xmlns:a14="http://schemas.microsoft.com/office/drawing/2010/main" val="0"/>
              </a:ext>
            </a:extLst>
          </a:blip>
          <a:srcRect t="11875" b="3194"/>
          <a:stretch>
            <a:fillRect/>
          </a:stretch>
        </p:blipFill>
        <p:spPr>
          <a:xfrm>
            <a:off x="0" y="-50800"/>
            <a:ext cx="12192000" cy="6903174"/>
          </a:xfrm>
          <a:prstGeom prst="rect">
            <a:avLst/>
          </a:prstGeom>
        </p:spPr>
      </p:pic>
      <p:sp>
        <p:nvSpPr>
          <p:cNvPr id="5" name="Rectangle 18">
            <a:extLst>
              <a:ext uri="{FF2B5EF4-FFF2-40B4-BE49-F238E27FC236}">
                <a16:creationId xmlns:a16="http://schemas.microsoft.com/office/drawing/2014/main" id="{2355CBA9-53AA-48BA-96B0-85A44C2656D5}"/>
              </a:ext>
            </a:extLst>
          </p:cNvPr>
          <p:cNvSpPr/>
          <p:nvPr/>
        </p:nvSpPr>
        <p:spPr>
          <a:xfrm>
            <a:off x="482601" y="1692102"/>
            <a:ext cx="4518896" cy="1261884"/>
          </a:xfrm>
          <a:prstGeom prst="rect">
            <a:avLst/>
          </a:prstGeom>
        </p:spPr>
        <p:txBody>
          <a:bodyPr wrap="square">
            <a:spAutoFit/>
          </a:bodyPr>
          <a:lstStyle/>
          <a:p>
            <a:pPr algn="r" rtl="1"/>
            <a:r>
              <a:rPr lang="ar-AE" sz="3800" b="1">
                <a:solidFill>
                  <a:srgbClr val="36599A"/>
                </a:solidFill>
                <a:latin typeface="Calibri" panose="020F0502020204030204" pitchFamily="34" charset="0"/>
                <a:cs typeface="Calibri" panose="020F0502020204030204" pitchFamily="34" charset="0"/>
              </a:rPr>
              <a:t>كيف نتعامل بشكل صحيح مع بطاقات الائتمان؟</a:t>
            </a:r>
          </a:p>
        </p:txBody>
      </p:sp>
      <p:grpSp>
        <p:nvGrpSpPr>
          <p:cNvPr id="6" name="Group 6" descr="decorative element">
            <a:extLst>
              <a:ext uri="{FF2B5EF4-FFF2-40B4-BE49-F238E27FC236}">
                <a16:creationId xmlns:a16="http://schemas.microsoft.com/office/drawing/2014/main" id="{43DDE236-FFF1-40E4-955D-ADF184487B2C}"/>
              </a:ext>
            </a:extLst>
          </p:cNvPr>
          <p:cNvGrpSpPr/>
          <p:nvPr/>
        </p:nvGrpSpPr>
        <p:grpSpPr>
          <a:xfrm>
            <a:off x="9621169" y="0"/>
            <a:ext cx="2570831" cy="6858001"/>
            <a:chOff x="9621170" y="0"/>
            <a:chExt cx="2570831" cy="6858001"/>
          </a:xfrm>
        </p:grpSpPr>
        <p:sp>
          <p:nvSpPr>
            <p:cNvPr id="7" name="Freeform: Shape 31">
              <a:extLst>
                <a:ext uri="{FF2B5EF4-FFF2-40B4-BE49-F238E27FC236}">
                  <a16:creationId xmlns:a16="http://schemas.microsoft.com/office/drawing/2014/main" id="{9BBA831A-583C-461B-8C56-4068A35AA38D}"/>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eeform: Shape 29">
              <a:extLst>
                <a:ext uri="{FF2B5EF4-FFF2-40B4-BE49-F238E27FC236}">
                  <a16:creationId xmlns:a16="http://schemas.microsoft.com/office/drawing/2014/main" id="{254E7D9B-E4C8-484A-8F63-91561C2AB54A}"/>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Freeform: Shape 27">
              <a:extLst>
                <a:ext uri="{FF2B5EF4-FFF2-40B4-BE49-F238E27FC236}">
                  <a16:creationId xmlns:a16="http://schemas.microsoft.com/office/drawing/2014/main" id="{1395CC22-A99D-4E26-A205-8457B92A521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rgbClr val="AC6DA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Freeform: Shape 25">
              <a:extLst>
                <a:ext uri="{FF2B5EF4-FFF2-40B4-BE49-F238E27FC236}">
                  <a16:creationId xmlns:a16="http://schemas.microsoft.com/office/drawing/2014/main" id="{CFD33965-AF9E-418E-A05B-52C0120726B5}"/>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eeform: Shape 23">
              <a:extLst>
                <a:ext uri="{FF2B5EF4-FFF2-40B4-BE49-F238E27FC236}">
                  <a16:creationId xmlns:a16="http://schemas.microsoft.com/office/drawing/2014/main" id="{EF3119F6-B1F7-4B75-9472-B94485CCAF23}"/>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2" name="Rectangle 36" descr="decorative element">
            <a:extLst>
              <a:ext uri="{FF2B5EF4-FFF2-40B4-BE49-F238E27FC236}">
                <a16:creationId xmlns:a16="http://schemas.microsoft.com/office/drawing/2014/main" id="{F635CD6A-16F2-4F54-99FE-24B2AB6AA5E3}"/>
              </a:ext>
            </a:extLst>
          </p:cNvPr>
          <p:cNvSpPr/>
          <p:nvPr/>
        </p:nvSpPr>
        <p:spPr>
          <a:xfrm>
            <a:off x="977899" y="1654937"/>
            <a:ext cx="4023597" cy="45719"/>
          </a:xfrm>
          <a:prstGeom prst="rect">
            <a:avLst/>
          </a:prstGeom>
          <a:solidFill>
            <a:srgbClr val="365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36" descr="decorative element">
            <a:extLst>
              <a:ext uri="{FF2B5EF4-FFF2-40B4-BE49-F238E27FC236}">
                <a16:creationId xmlns:a16="http://schemas.microsoft.com/office/drawing/2014/main" id="{94FC548E-60AF-4C57-B652-CE5393DFE375}"/>
              </a:ext>
            </a:extLst>
          </p:cNvPr>
          <p:cNvSpPr/>
          <p:nvPr/>
        </p:nvSpPr>
        <p:spPr>
          <a:xfrm>
            <a:off x="977899" y="3361868"/>
            <a:ext cx="4023597" cy="45719"/>
          </a:xfrm>
          <a:prstGeom prst="rect">
            <a:avLst/>
          </a:prstGeom>
          <a:solidFill>
            <a:srgbClr val="365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 name="תרשים זרימה: מחבר 13">
            <a:extLst>
              <a:ext uri="{FF2B5EF4-FFF2-40B4-BE49-F238E27FC236}">
                <a16:creationId xmlns:a16="http://schemas.microsoft.com/office/drawing/2014/main" id="{42BD959D-ABA4-4CB1-AA57-2EE0E4C82BC3}"/>
              </a:ext>
            </a:extLst>
          </p:cNvPr>
          <p:cNvSpPr/>
          <p:nvPr/>
        </p:nvSpPr>
        <p:spPr>
          <a:xfrm>
            <a:off x="2742049" y="1185113"/>
            <a:ext cx="647700" cy="595108"/>
          </a:xfrm>
          <a:prstGeom prst="flowChartConnector">
            <a:avLst/>
          </a:prstGeom>
          <a:solidFill>
            <a:srgbClr val="36599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a:t>3</a:t>
            </a:r>
          </a:p>
        </p:txBody>
      </p:sp>
    </p:spTree>
    <p:extLst>
      <p:ext uri="{BB962C8B-B14F-4D97-AF65-F5344CB8AC3E}">
        <p14:creationId xmlns:p14="http://schemas.microsoft.com/office/powerpoint/2010/main" val="220289218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טקסט, אביזר&#10;&#10;התיאור נוצר באופן אוטומטי">
            <a:extLst>
              <a:ext uri="{FF2B5EF4-FFF2-40B4-BE49-F238E27FC236}">
                <a16:creationId xmlns:a16="http://schemas.microsoft.com/office/drawing/2014/main" id="{BE44E533-89F0-4B19-8B74-C83A81C97F96}"/>
              </a:ext>
            </a:extLst>
          </p:cNvPr>
          <p:cNvPicPr>
            <a:picLocks noChangeAspect="1"/>
          </p:cNvPicPr>
          <p:nvPr/>
        </p:nvPicPr>
        <p:blipFill>
          <a:blip r:embed="rId3">
            <a:extLst>
              <a:ext uri="{28A0092B-C50C-407E-A947-70E740481C1C}">
                <a14:useLocalDpi xmlns:a14="http://schemas.microsoft.com/office/drawing/2010/main" val="0"/>
              </a:ext>
            </a:extLst>
          </a:blip>
          <a:srcRect t="14674"/>
          <a:stretch>
            <a:fillRect/>
          </a:stretch>
        </p:blipFill>
        <p:spPr>
          <a:xfrm>
            <a:off x="13854" y="0"/>
            <a:ext cx="12164291" cy="6919512"/>
          </a:xfrm>
          <a:prstGeom prst="rect">
            <a:avLst/>
          </a:prstGeom>
        </p:spPr>
      </p:pic>
      <p:sp>
        <p:nvSpPr>
          <p:cNvPr id="10" name="Freeform: Shape 12">
            <a:extLst>
              <a:ext uri="{FF2B5EF4-FFF2-40B4-BE49-F238E27FC236}">
                <a16:creationId xmlns:a16="http://schemas.microsoft.com/office/drawing/2014/main" id="{6633F439-3BB2-41EB-890A-19683F596DCB}"/>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23" name="תיבת טקסט 22">
            <a:extLst>
              <a:ext uri="{FF2B5EF4-FFF2-40B4-BE49-F238E27FC236}">
                <a16:creationId xmlns:a16="http://schemas.microsoft.com/office/drawing/2014/main" id="{088D79DC-C938-4140-9881-48DCA740E6F0}"/>
              </a:ext>
            </a:extLst>
          </p:cNvPr>
          <p:cNvSpPr txBox="1"/>
          <p:nvPr/>
        </p:nvSpPr>
        <p:spPr>
          <a:xfrm>
            <a:off x="0" y="71899"/>
            <a:ext cx="12164291" cy="584775"/>
          </a:xfrm>
          <a:prstGeom prst="rect">
            <a:avLst/>
          </a:prstGeom>
          <a:noFill/>
        </p:spPr>
        <p:txBody>
          <a:bodyPr wrap="square" rtlCol="1">
            <a:spAutoFit/>
          </a:bodyPr>
          <a:lstStyle/>
          <a:p>
            <a:pPr algn="r" rtl="1"/>
            <a:r>
              <a:rPr lang="ar-AE" sz="3200" b="1">
                <a:solidFill>
                  <a:schemeClr val="bg1"/>
                </a:solidFill>
                <a:latin typeface="Calibri" panose="020F0502020204030204" pitchFamily="34" charset="0"/>
                <a:cs typeface="Calibri" panose="020F0502020204030204" pitchFamily="34" charset="0"/>
              </a:rPr>
              <a:t>حسب رأيكم، ما هو أساس هذا الموقف؟</a:t>
            </a:r>
            <a:r>
              <a:rPr lang="he-IL" sz="3200" b="1">
                <a:solidFill>
                  <a:schemeClr val="bg1"/>
                </a:solidFill>
                <a:latin typeface="Calibri" panose="020F0502020204030204" pitchFamily="34" charset="0"/>
                <a:cs typeface="Calibri" panose="020F0502020204030204" pitchFamily="34" charset="0"/>
              </a:rPr>
              <a:t> </a:t>
            </a:r>
          </a:p>
        </p:txBody>
      </p:sp>
      <p:sp>
        <p:nvSpPr>
          <p:cNvPr id="9" name="Rectangle 6">
            <a:extLst>
              <a:ext uri="{FF2B5EF4-FFF2-40B4-BE49-F238E27FC236}">
                <a16:creationId xmlns:a16="http://schemas.microsoft.com/office/drawing/2014/main" id="{8506085D-A85C-4E24-864D-118CB056C2C1}"/>
              </a:ext>
            </a:extLst>
          </p:cNvPr>
          <p:cNvSpPr/>
          <p:nvPr/>
        </p:nvSpPr>
        <p:spPr>
          <a:xfrm>
            <a:off x="625622" y="1959785"/>
            <a:ext cx="4736566" cy="1569660"/>
          </a:xfrm>
          <a:prstGeom prst="rect">
            <a:avLst/>
          </a:prstGeom>
          <a:noFill/>
        </p:spPr>
        <p:txBody>
          <a:bodyPr wrap="square">
            <a:spAutoFit/>
          </a:bodyPr>
          <a:lstStyle/>
          <a:p>
            <a:pPr algn="r" rtl="1"/>
            <a:r>
              <a:rPr lang="ar-AE" sz="2400" dirty="0">
                <a:solidFill>
                  <a:schemeClr val="bg1"/>
                </a:solidFill>
                <a:latin typeface="Calibri" panose="020F0502020204030204" pitchFamily="34" charset="0"/>
                <a:cs typeface="Calibri" panose="020F0502020204030204" pitchFamily="34" charset="0"/>
              </a:rPr>
              <a:t>لماذا أنا بحاجة الى مشاكل بطاقة الائتمان؟ من الاسهل أن أدفع نقدًا</a:t>
            </a:r>
          </a:p>
          <a:p>
            <a:pPr algn="r" rtl="1"/>
            <a:endParaRPr lang="he-IL" sz="2400" dirty="0">
              <a:solidFill>
                <a:schemeClr val="bg1"/>
              </a:solidFill>
              <a:latin typeface="Calibri" panose="020F0502020204030204" pitchFamily="34" charset="0"/>
              <a:cs typeface="Calibri" panose="020F0502020204030204" pitchFamily="34" charset="0"/>
            </a:endParaRPr>
          </a:p>
          <a:p>
            <a:pPr algn="r" rtl="1"/>
            <a:r>
              <a:rPr lang="he-IL" sz="2400" dirty="0">
                <a:solidFill>
                  <a:schemeClr val="bg1"/>
                </a:solidFill>
                <a:latin typeface="Calibri" panose="020F0502020204030204" pitchFamily="34" charset="0"/>
                <a:cs typeface="Calibri" panose="020F0502020204030204" pitchFamily="34" charset="0"/>
              </a:rPr>
              <a:t>(</a:t>
            </a:r>
            <a:r>
              <a:rPr lang="ar-AE" sz="2400" dirty="0">
                <a:solidFill>
                  <a:schemeClr val="bg1"/>
                </a:solidFill>
                <a:latin typeface="Calibri" panose="020F0502020204030204" pitchFamily="34" charset="0"/>
                <a:cs typeface="Calibri" panose="020F0502020204030204" pitchFamily="34" charset="0"/>
              </a:rPr>
              <a:t>محمود</a:t>
            </a:r>
            <a:r>
              <a:rPr lang="he-IL" sz="2400" dirty="0">
                <a:solidFill>
                  <a:schemeClr val="bg1"/>
                </a:solidFill>
                <a:latin typeface="Calibri" panose="020F0502020204030204" pitchFamily="34" charset="0"/>
                <a:cs typeface="Calibri" panose="020F0502020204030204" pitchFamily="34" charset="0"/>
              </a:rPr>
              <a:t>)</a:t>
            </a:r>
          </a:p>
        </p:txBody>
      </p:sp>
      <p:pic>
        <p:nvPicPr>
          <p:cNvPr id="11" name="תמונה 10">
            <a:extLst>
              <a:ext uri="{FF2B5EF4-FFF2-40B4-BE49-F238E27FC236}">
                <a16:creationId xmlns:a16="http://schemas.microsoft.com/office/drawing/2014/main" id="{93DC52FE-B8F0-481B-81A7-BCC19BA3C4C4}"/>
              </a:ext>
            </a:extLst>
          </p:cNvPr>
          <p:cNvPicPr>
            <a:picLocks noChangeAspect="1"/>
          </p:cNvPicPr>
          <p:nvPr/>
        </p:nvPicPr>
        <p:blipFill>
          <a:blip r:embed="rId4" cstate="hqprint">
            <a:lum bright="70000" contrast="-70000"/>
            <a:extLst>
              <a:ext uri="{28A0092B-C50C-407E-A947-70E740481C1C}">
                <a14:useLocalDpi xmlns:a14="http://schemas.microsoft.com/office/drawing/2010/main" val="0"/>
              </a:ext>
            </a:extLst>
          </a:blip>
          <a:srcRect l="76579" t="78071" r="12399"/>
          <a:stretch>
            <a:fillRect/>
          </a:stretch>
        </p:blipFill>
        <p:spPr>
          <a:xfrm>
            <a:off x="5196896" y="1573802"/>
            <a:ext cx="330584" cy="310870"/>
          </a:xfrm>
          <a:prstGeom prst="rect">
            <a:avLst/>
          </a:prstGeom>
        </p:spPr>
      </p:pic>
      <p:pic>
        <p:nvPicPr>
          <p:cNvPr id="12" name="תמונה 11">
            <a:extLst>
              <a:ext uri="{FF2B5EF4-FFF2-40B4-BE49-F238E27FC236}">
                <a16:creationId xmlns:a16="http://schemas.microsoft.com/office/drawing/2014/main" id="{5A138E67-E695-4339-9A20-9CE857C01D3A}"/>
              </a:ext>
            </a:extLst>
          </p:cNvPr>
          <p:cNvPicPr>
            <a:picLocks noChangeAspect="1"/>
          </p:cNvPicPr>
          <p:nvPr/>
        </p:nvPicPr>
        <p:blipFill>
          <a:blip r:embed="rId5" cstate="hqprint">
            <a:lum bright="70000" contrast="-70000"/>
            <a:extLst>
              <a:ext uri="{28A0092B-C50C-407E-A947-70E740481C1C}">
                <a14:useLocalDpi xmlns:a14="http://schemas.microsoft.com/office/drawing/2010/main" val="0"/>
              </a:ext>
            </a:extLst>
          </a:blip>
          <a:srcRect l="12266" t="-3443" r="73547" b="81943"/>
          <a:stretch>
            <a:fillRect/>
          </a:stretch>
        </p:blipFill>
        <p:spPr>
          <a:xfrm>
            <a:off x="735712" y="2559949"/>
            <a:ext cx="425521" cy="304800"/>
          </a:xfrm>
          <a:prstGeom prst="rect">
            <a:avLst/>
          </a:prstGeom>
        </p:spPr>
      </p:pic>
      <p:pic>
        <p:nvPicPr>
          <p:cNvPr id="8" name="תמונה 7">
            <a:extLst>
              <a:ext uri="{FF2B5EF4-FFF2-40B4-BE49-F238E27FC236}">
                <a16:creationId xmlns:a16="http://schemas.microsoft.com/office/drawing/2014/main" id="{689011C8-DBB4-4D3E-9535-B12CAFCE7124}"/>
              </a:ext>
            </a:extLst>
          </p:cNvPr>
          <p:cNvPicPr>
            <a:picLocks noChangeAspect="1"/>
          </p:cNvPicPr>
          <p:nvPr/>
        </p:nvPicPr>
        <p:blipFill>
          <a:blip r:embed="rId6">
            <a:extLst>
              <a:ext uri="{28A0092B-C50C-407E-A947-70E740481C1C}">
                <a14:useLocalDpi xmlns:a14="http://schemas.microsoft.com/office/drawing/2010/main" val="0"/>
              </a:ext>
            </a:extLst>
          </a:blip>
          <a:srcRect l="71517" t="3565" r="2169" b="50762"/>
          <a:stretch>
            <a:fillRect/>
          </a:stretch>
        </p:blipFill>
        <p:spPr>
          <a:xfrm>
            <a:off x="3840327" y="3714538"/>
            <a:ext cx="1356569" cy="1569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1528187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t="-18000" b="-18000"/>
          </a:stretch>
        </a:blipFill>
        <a:effectLst/>
      </p:bgPr>
    </p:bg>
    <p:spTree>
      <p:nvGrpSpPr>
        <p:cNvPr id="1" name=""/>
        <p:cNvGrpSpPr/>
        <p:nvPr/>
      </p:nvGrpSpPr>
      <p:grpSpPr>
        <a:xfrm>
          <a:off x="0" y="0"/>
          <a:ext cx="0" cy="0"/>
          <a:chOff x="0" y="0"/>
          <a:chExt cx="0" cy="0"/>
        </a:xfrm>
      </p:grpSpPr>
      <p:sp>
        <p:nvSpPr>
          <p:cNvPr id="3" name="Freeform: Shape 12">
            <a:extLst>
              <a:ext uri="{FF2B5EF4-FFF2-40B4-BE49-F238E27FC236}">
                <a16:creationId xmlns:a16="http://schemas.microsoft.com/office/drawing/2014/main" id="{9ABD3D16-C12E-4C68-B489-678B4EA59052}"/>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5" name="תיבת טקסט 4">
            <a:extLst>
              <a:ext uri="{FF2B5EF4-FFF2-40B4-BE49-F238E27FC236}">
                <a16:creationId xmlns:a16="http://schemas.microsoft.com/office/drawing/2014/main" id="{38708A34-C0AE-4191-9A03-3F8941BD01C0}"/>
              </a:ext>
            </a:extLst>
          </p:cNvPr>
          <p:cNvSpPr txBox="1"/>
          <p:nvPr/>
        </p:nvSpPr>
        <p:spPr>
          <a:xfrm>
            <a:off x="0" y="71899"/>
            <a:ext cx="12164291" cy="584775"/>
          </a:xfrm>
          <a:prstGeom prst="rect">
            <a:avLst/>
          </a:prstGeom>
          <a:noFill/>
        </p:spPr>
        <p:txBody>
          <a:bodyPr wrap="square" rtlCol="1">
            <a:spAutoFit/>
          </a:bodyPr>
          <a:lstStyle/>
          <a:p>
            <a:pPr algn="r" rtl="1"/>
            <a:r>
              <a:rPr lang="ar-AE" sz="3200" b="1" dirty="0">
                <a:solidFill>
                  <a:schemeClr val="bg1"/>
                </a:solidFill>
                <a:latin typeface="Calibri" panose="020F0502020204030204" pitchFamily="34" charset="0"/>
                <a:cs typeface="Calibri" panose="020F0502020204030204" pitchFamily="34" charset="0"/>
              </a:rPr>
              <a:t>استخدام بطاقة الائتمان/ الاعتماد؟ أخبرونا أنتم!</a:t>
            </a:r>
          </a:p>
        </p:txBody>
      </p:sp>
      <p:pic>
        <p:nvPicPr>
          <p:cNvPr id="8" name="תמונה 7">
            <a:extLst>
              <a:ext uri="{FF2B5EF4-FFF2-40B4-BE49-F238E27FC236}">
                <a16:creationId xmlns:a16="http://schemas.microsoft.com/office/drawing/2014/main" id="{8C41A52B-B6BD-4600-806D-558279176635}"/>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73207" y="2258949"/>
            <a:ext cx="2817876" cy="2817876"/>
          </a:xfrm>
          <a:prstGeom prst="rect">
            <a:avLst/>
          </a:prstGeom>
        </p:spPr>
      </p:pic>
    </p:spTree>
    <p:extLst>
      <p:ext uri="{BB962C8B-B14F-4D97-AF65-F5344CB8AC3E}">
        <p14:creationId xmlns:p14="http://schemas.microsoft.com/office/powerpoint/2010/main" val="137791390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תמונה 20" descr="תמונה שמכילה טקסט&#10;&#10;התיאור נוצר באופן אוטומטי">
            <a:extLst>
              <a:ext uri="{FF2B5EF4-FFF2-40B4-BE49-F238E27FC236}">
                <a16:creationId xmlns:a16="http://schemas.microsoft.com/office/drawing/2014/main" id="{0C81115E-BAFB-4CA0-AA18-65BF9C5462A9}"/>
              </a:ext>
            </a:extLst>
          </p:cNvPr>
          <p:cNvPicPr>
            <a:picLocks noChangeAspect="1"/>
          </p:cNvPicPr>
          <p:nvPr/>
        </p:nvPicPr>
        <p:blipFill>
          <a:blip r:embed="rId3">
            <a:extLst>
              <a:ext uri="{28A0092B-C50C-407E-A947-70E740481C1C}">
                <a14:useLocalDpi xmlns:a14="http://schemas.microsoft.com/office/drawing/2010/main" val="0"/>
              </a:ext>
            </a:extLst>
          </a:blip>
          <a:srcRect t="14700"/>
          <a:stretch>
            <a:fillRect/>
          </a:stretch>
        </p:blipFill>
        <p:spPr>
          <a:xfrm>
            <a:off x="1" y="-1"/>
            <a:ext cx="12192000" cy="6908377"/>
          </a:xfrm>
          <a:prstGeom prst="rect">
            <a:avLst/>
          </a:prstGeom>
        </p:spPr>
      </p:pic>
      <p:sp>
        <p:nvSpPr>
          <p:cNvPr id="3" name="Freeform: Shape 12">
            <a:extLst>
              <a:ext uri="{FF2B5EF4-FFF2-40B4-BE49-F238E27FC236}">
                <a16:creationId xmlns:a16="http://schemas.microsoft.com/office/drawing/2014/main" id="{9ABD3D16-C12E-4C68-B489-678B4EA59052}"/>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5" name="תיבת טקסט 4">
            <a:extLst>
              <a:ext uri="{FF2B5EF4-FFF2-40B4-BE49-F238E27FC236}">
                <a16:creationId xmlns:a16="http://schemas.microsoft.com/office/drawing/2014/main" id="{38708A34-C0AE-4191-9A03-3F8941BD01C0}"/>
              </a:ext>
            </a:extLst>
          </p:cNvPr>
          <p:cNvSpPr txBox="1"/>
          <p:nvPr/>
        </p:nvSpPr>
        <p:spPr>
          <a:xfrm>
            <a:off x="0" y="71899"/>
            <a:ext cx="12164291" cy="584775"/>
          </a:xfrm>
          <a:prstGeom prst="rect">
            <a:avLst/>
          </a:prstGeom>
          <a:noFill/>
        </p:spPr>
        <p:txBody>
          <a:bodyPr wrap="square" rtlCol="1">
            <a:spAutoFit/>
          </a:bodyPr>
          <a:lstStyle/>
          <a:p>
            <a:pPr algn="r" rtl="1"/>
            <a:r>
              <a:rPr lang="ar-AE" sz="3200" b="1" dirty="0">
                <a:solidFill>
                  <a:schemeClr val="bg1"/>
                </a:solidFill>
                <a:latin typeface="Calibri" panose="020F0502020204030204" pitchFamily="34" charset="0"/>
                <a:cs typeface="Calibri" panose="020F0502020204030204" pitchFamily="34" charset="0"/>
              </a:rPr>
              <a:t>استخدام بطاقة الائتمان/ الاعتماد مقابل استخدام الأموال النقدية</a:t>
            </a:r>
            <a:endParaRPr lang="he-IL" sz="3200" b="1" dirty="0">
              <a:solidFill>
                <a:schemeClr val="bg1"/>
              </a:solidFill>
              <a:latin typeface="Calibri" panose="020F0502020204030204" pitchFamily="34" charset="0"/>
              <a:cs typeface="Calibri" panose="020F0502020204030204" pitchFamily="34" charset="0"/>
            </a:endParaRPr>
          </a:p>
        </p:txBody>
      </p:sp>
      <p:sp>
        <p:nvSpPr>
          <p:cNvPr id="7" name="Rectangle 18">
            <a:extLst>
              <a:ext uri="{FF2B5EF4-FFF2-40B4-BE49-F238E27FC236}">
                <a16:creationId xmlns:a16="http://schemas.microsoft.com/office/drawing/2014/main" id="{C0C1DDC1-DF9A-4A0F-BC65-A6B5B5ACD21F}"/>
              </a:ext>
            </a:extLst>
          </p:cNvPr>
          <p:cNvSpPr/>
          <p:nvPr/>
        </p:nvSpPr>
        <p:spPr>
          <a:xfrm>
            <a:off x="7348212" y="2745757"/>
            <a:ext cx="4113787" cy="1015663"/>
          </a:xfrm>
          <a:prstGeom prst="rect">
            <a:avLst/>
          </a:prstGeom>
        </p:spPr>
        <p:txBody>
          <a:bodyPr wrap="square">
            <a:spAutoFit/>
          </a:bodyPr>
          <a:lstStyle/>
          <a:p>
            <a:pPr marL="342900" indent="-342900" algn="r" rtl="1">
              <a:buFont typeface="Arial" panose="020B0604020202020204" pitchFamily="34" charset="0"/>
              <a:buChar char="•"/>
            </a:pPr>
            <a:r>
              <a:rPr lang="ar-AE" sz="2000" dirty="0">
                <a:solidFill>
                  <a:schemeClr val="bg1"/>
                </a:solidFill>
                <a:latin typeface="Calibri" panose="020F0502020204030204" pitchFamily="34" charset="0"/>
                <a:cs typeface="Calibri" panose="020F0502020204030204" pitchFamily="34" charset="0"/>
              </a:rPr>
              <a:t>خطر السرقة و/أو الهدر</a:t>
            </a:r>
          </a:p>
          <a:p>
            <a:pPr marL="342900" indent="-342900" algn="r" rtl="1">
              <a:buFont typeface="Arial" panose="020B0604020202020204" pitchFamily="34" charset="0"/>
              <a:buChar char="•"/>
            </a:pPr>
            <a:r>
              <a:rPr lang="ar-AE" sz="2000" dirty="0">
                <a:solidFill>
                  <a:schemeClr val="bg1"/>
                </a:solidFill>
                <a:latin typeface="Calibri" panose="020F0502020204030204" pitchFamily="34" charset="0"/>
                <a:cs typeface="Calibri" panose="020F0502020204030204" pitchFamily="34" charset="0"/>
              </a:rPr>
              <a:t>لا يمكن إلغاء النقود المفقودة</a:t>
            </a:r>
          </a:p>
          <a:p>
            <a:pPr marL="342900" indent="-342900" algn="r" rtl="1">
              <a:buFont typeface="Arial" panose="020B0604020202020204" pitchFamily="34" charset="0"/>
              <a:buChar char="•"/>
            </a:pPr>
            <a:r>
              <a:rPr lang="ar-BH" sz="2000" dirty="0">
                <a:solidFill>
                  <a:schemeClr val="bg1"/>
                </a:solidFill>
                <a:latin typeface="Calibri" panose="020F0502020204030204" pitchFamily="34" charset="0"/>
                <a:cs typeface="Calibri" panose="020F0502020204030204" pitchFamily="34" charset="0"/>
              </a:rPr>
              <a:t>الشعور "بألم الدفع"  </a:t>
            </a:r>
            <a:endParaRPr lang="he-IL" sz="2000" dirty="0">
              <a:solidFill>
                <a:schemeClr val="bg1"/>
              </a:solidFill>
              <a:latin typeface="Calibri" panose="020F0502020204030204" pitchFamily="34" charset="0"/>
              <a:cs typeface="Calibri" panose="020F0502020204030204" pitchFamily="34" charset="0"/>
            </a:endParaRPr>
          </a:p>
        </p:txBody>
      </p:sp>
      <p:pic>
        <p:nvPicPr>
          <p:cNvPr id="11" name="גרפיקה 10" descr="כסף קו מיתאר">
            <a:extLst>
              <a:ext uri="{FF2B5EF4-FFF2-40B4-BE49-F238E27FC236}">
                <a16:creationId xmlns:a16="http://schemas.microsoft.com/office/drawing/2014/main" id="{F439E76F-928A-4FF2-90D6-DB84EEC184B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428594" y="1153207"/>
            <a:ext cx="914400" cy="914400"/>
          </a:xfrm>
          <a:prstGeom prst="rect">
            <a:avLst/>
          </a:prstGeom>
        </p:spPr>
      </p:pic>
      <p:sp>
        <p:nvSpPr>
          <p:cNvPr id="12" name="Rectangle 18">
            <a:extLst>
              <a:ext uri="{FF2B5EF4-FFF2-40B4-BE49-F238E27FC236}">
                <a16:creationId xmlns:a16="http://schemas.microsoft.com/office/drawing/2014/main" id="{9BF2CF3E-6EB7-4396-A3B8-E4119083F6DE}"/>
              </a:ext>
            </a:extLst>
          </p:cNvPr>
          <p:cNvSpPr/>
          <p:nvPr/>
        </p:nvSpPr>
        <p:spPr>
          <a:xfrm>
            <a:off x="1031358" y="2534743"/>
            <a:ext cx="5075031" cy="2246769"/>
          </a:xfrm>
          <a:prstGeom prst="rect">
            <a:avLst/>
          </a:prstGeom>
        </p:spPr>
        <p:txBody>
          <a:bodyPr wrap="square">
            <a:spAutoFit/>
          </a:bodyPr>
          <a:lstStyle/>
          <a:p>
            <a:pPr marL="342900" indent="-342900" algn="r" rtl="1">
              <a:buFont typeface="Arial" panose="020B0604020202020204" pitchFamily="34" charset="0"/>
              <a:buChar char="•"/>
            </a:pPr>
            <a:r>
              <a:rPr lang="ar-AE" sz="2000" dirty="0">
                <a:solidFill>
                  <a:schemeClr val="bg1"/>
                </a:solidFill>
                <a:latin typeface="Calibri" panose="020F0502020204030204" pitchFamily="34" charset="0"/>
                <a:cs typeface="Calibri" panose="020F0502020204030204" pitchFamily="34" charset="0"/>
              </a:rPr>
              <a:t>الانتقال للتسوق عن طريق </a:t>
            </a:r>
            <a:r>
              <a:rPr lang="ar-BH" sz="2000" dirty="0">
                <a:solidFill>
                  <a:schemeClr val="bg1"/>
                </a:solidFill>
                <a:latin typeface="Calibri" panose="020F0502020204030204" pitchFamily="34" charset="0"/>
                <a:cs typeface="Calibri" panose="020F0502020204030204" pitchFamily="34" charset="0"/>
              </a:rPr>
              <a:t>الديجيتال </a:t>
            </a:r>
          </a:p>
          <a:p>
            <a:pPr marL="342900" indent="-342900" algn="r" rtl="1">
              <a:buFont typeface="Arial" panose="020B0604020202020204" pitchFamily="34" charset="0"/>
              <a:buChar char="•"/>
            </a:pPr>
            <a:r>
              <a:rPr lang="ar-AE" sz="2000" dirty="0">
                <a:solidFill>
                  <a:prstClr val="white"/>
                </a:solidFill>
                <a:latin typeface="Calibri" panose="020F0502020204030204" pitchFamily="34" charset="0"/>
                <a:cs typeface="Calibri" panose="020F0502020204030204" pitchFamily="34" charset="0"/>
              </a:rPr>
              <a:t>الانتقال للتسوق عن طريق بطاقة الائتمان و/أو عبر الإنترنت</a:t>
            </a:r>
            <a:endParaRPr lang="ar-AE" sz="2000" dirty="0">
              <a:solidFill>
                <a:schemeClr val="bg1"/>
              </a:solidFill>
              <a:latin typeface="Calibri" panose="020F0502020204030204" pitchFamily="34" charset="0"/>
              <a:cs typeface="Calibri" panose="020F0502020204030204" pitchFamily="34" charset="0"/>
            </a:endParaRPr>
          </a:p>
          <a:p>
            <a:pPr marL="342900" indent="-342900" algn="r" rtl="1">
              <a:buFont typeface="Arial" panose="020B0604020202020204" pitchFamily="34" charset="0"/>
              <a:buChar char="•"/>
            </a:pPr>
            <a:r>
              <a:rPr lang="ar-AE" sz="2000" dirty="0">
                <a:solidFill>
                  <a:schemeClr val="bg1"/>
                </a:solidFill>
                <a:latin typeface="Calibri" panose="020F0502020204030204" pitchFamily="34" charset="0"/>
                <a:cs typeface="Calibri" panose="020F0502020204030204" pitchFamily="34" charset="0"/>
              </a:rPr>
              <a:t>الراحة - لا داعي لحمل الكثير من النقود في المحفظة</a:t>
            </a:r>
          </a:p>
          <a:p>
            <a:pPr marL="342900" indent="-342900" algn="r" rtl="1">
              <a:buFont typeface="Arial" panose="020B0604020202020204" pitchFamily="34" charset="0"/>
              <a:buChar char="•"/>
            </a:pPr>
            <a:r>
              <a:rPr lang="ar-AE" sz="2000" dirty="0">
                <a:solidFill>
                  <a:schemeClr val="bg1"/>
                </a:solidFill>
                <a:latin typeface="Calibri" panose="020F0502020204030204" pitchFamily="34" charset="0"/>
                <a:cs typeface="Calibri" panose="020F0502020204030204" pitchFamily="34" charset="0"/>
              </a:rPr>
              <a:t>تتبع رقمي ملائم ومنظم لتفاصيل المصروفات</a:t>
            </a:r>
          </a:p>
          <a:p>
            <a:pPr marL="342900" indent="-342900" algn="r" rtl="1">
              <a:buFont typeface="Arial" panose="020B0604020202020204" pitchFamily="34" charset="0"/>
              <a:buChar char="•"/>
            </a:pPr>
            <a:r>
              <a:rPr lang="ar-AE" sz="2000" dirty="0">
                <a:solidFill>
                  <a:schemeClr val="bg1"/>
                </a:solidFill>
                <a:latin typeface="Calibri" panose="020F0502020204030204" pitchFamily="34" charset="0"/>
                <a:cs typeface="Calibri" panose="020F0502020204030204" pitchFamily="34" charset="0"/>
              </a:rPr>
              <a:t>إمكانية تقسيط المدفوعات مع شركة الائتمان*</a:t>
            </a:r>
            <a:endParaRPr lang="ar-BH" sz="2000" dirty="0">
              <a:solidFill>
                <a:schemeClr val="bg1"/>
              </a:solidFill>
              <a:latin typeface="Calibri" panose="020F0502020204030204" pitchFamily="34" charset="0"/>
              <a:cs typeface="Calibri" panose="020F0502020204030204" pitchFamily="34" charset="0"/>
            </a:endParaRPr>
          </a:p>
          <a:p>
            <a:pPr marL="342900" indent="-342900" algn="r" rtl="1">
              <a:buFont typeface="Arial" panose="020B0604020202020204" pitchFamily="34" charset="0"/>
              <a:buChar char="•"/>
            </a:pPr>
            <a:r>
              <a:rPr lang="ar-BH" sz="2000" dirty="0">
                <a:solidFill>
                  <a:schemeClr val="bg1"/>
                </a:solidFill>
                <a:latin typeface="Calibri" panose="020F0502020204030204" pitchFamily="34" charset="0"/>
                <a:cs typeface="Calibri" panose="020F0502020204030204" pitchFamily="34" charset="0"/>
              </a:rPr>
              <a:t>تذكروا- السهولة لها تكلفة وتتطلب اليقظة </a:t>
            </a:r>
            <a:endParaRPr lang="he-IL" sz="2000" dirty="0">
              <a:solidFill>
                <a:schemeClr val="bg1"/>
              </a:solidFill>
              <a:latin typeface="Calibri" panose="020F0502020204030204" pitchFamily="34" charset="0"/>
              <a:cs typeface="Calibri" panose="020F0502020204030204" pitchFamily="34" charset="0"/>
            </a:endParaRPr>
          </a:p>
        </p:txBody>
      </p:sp>
      <p:sp>
        <p:nvSpPr>
          <p:cNvPr id="16" name="Rectangle 18">
            <a:extLst>
              <a:ext uri="{FF2B5EF4-FFF2-40B4-BE49-F238E27FC236}">
                <a16:creationId xmlns:a16="http://schemas.microsoft.com/office/drawing/2014/main" id="{E29BBF15-72C8-4D60-B0EF-63E690B967B2}"/>
              </a:ext>
            </a:extLst>
          </p:cNvPr>
          <p:cNvSpPr/>
          <p:nvPr/>
        </p:nvSpPr>
        <p:spPr>
          <a:xfrm>
            <a:off x="7087107" y="2067607"/>
            <a:ext cx="4113787" cy="461665"/>
          </a:xfrm>
          <a:prstGeom prst="rect">
            <a:avLst/>
          </a:prstGeom>
        </p:spPr>
        <p:txBody>
          <a:bodyPr wrap="square">
            <a:spAutoFit/>
          </a:bodyPr>
          <a:lstStyle/>
          <a:p>
            <a:pPr algn="r"/>
            <a:r>
              <a:rPr lang="ar-AE" sz="2400" b="1" dirty="0">
                <a:solidFill>
                  <a:schemeClr val="bg1"/>
                </a:solidFill>
                <a:latin typeface="Calibri" panose="020F0502020204030204" pitchFamily="34" charset="0"/>
                <a:cs typeface="Calibri" panose="020F0502020204030204" pitchFamily="34" charset="0"/>
              </a:rPr>
              <a:t>استخدام الأموال النقدية</a:t>
            </a:r>
            <a:endParaRPr lang="he-IL" sz="2400" b="1" dirty="0">
              <a:solidFill>
                <a:schemeClr val="bg1"/>
              </a:solidFill>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FC0B14C5-8ED4-4882-83D9-014FF8728B7D}"/>
              </a:ext>
            </a:extLst>
          </p:cNvPr>
          <p:cNvSpPr/>
          <p:nvPr/>
        </p:nvSpPr>
        <p:spPr>
          <a:xfrm>
            <a:off x="1968357" y="2067607"/>
            <a:ext cx="4113787" cy="461665"/>
          </a:xfrm>
          <a:prstGeom prst="rect">
            <a:avLst/>
          </a:prstGeom>
        </p:spPr>
        <p:txBody>
          <a:bodyPr wrap="square">
            <a:spAutoFit/>
          </a:bodyPr>
          <a:lstStyle/>
          <a:p>
            <a:pPr algn="r"/>
            <a:r>
              <a:rPr lang="ar-AE" sz="2400" b="1" dirty="0">
                <a:solidFill>
                  <a:schemeClr val="bg1"/>
                </a:solidFill>
                <a:latin typeface="Calibri" panose="020F0502020204030204" pitchFamily="34" charset="0"/>
                <a:cs typeface="Calibri" panose="020F0502020204030204" pitchFamily="34" charset="0"/>
              </a:rPr>
              <a:t>استخدام بطاقة الائتمان/ الاعتماد</a:t>
            </a:r>
            <a:endParaRPr lang="he-IL" sz="2400" b="1" dirty="0">
              <a:solidFill>
                <a:schemeClr val="bg1"/>
              </a:solidFill>
              <a:latin typeface="Calibri" panose="020F0502020204030204" pitchFamily="34" charset="0"/>
              <a:cs typeface="Calibri" panose="020F0502020204030204" pitchFamily="34" charset="0"/>
            </a:endParaRPr>
          </a:p>
        </p:txBody>
      </p:sp>
      <p:pic>
        <p:nvPicPr>
          <p:cNvPr id="23" name="גרפיקה 22" descr="כרטיס אשראי קו מיתאר">
            <a:extLst>
              <a:ext uri="{FF2B5EF4-FFF2-40B4-BE49-F238E27FC236}">
                <a16:creationId xmlns:a16="http://schemas.microsoft.com/office/drawing/2014/main" id="{F2291989-B6FD-4985-A63B-F36367649C0A}"/>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670300" y="1240145"/>
            <a:ext cx="914400" cy="914400"/>
          </a:xfrm>
          <a:prstGeom prst="rect">
            <a:avLst/>
          </a:prstGeom>
        </p:spPr>
      </p:pic>
      <p:sp>
        <p:nvSpPr>
          <p:cNvPr id="13" name="Rounded Rectangle 66">
            <a:extLst>
              <a:ext uri="{FF2B5EF4-FFF2-40B4-BE49-F238E27FC236}">
                <a16:creationId xmlns:a16="http://schemas.microsoft.com/office/drawing/2014/main" id="{57B2D084-6C4F-4F57-BB72-E8BCE2AE7948}"/>
              </a:ext>
            </a:extLst>
          </p:cNvPr>
          <p:cNvSpPr/>
          <p:nvPr/>
        </p:nvSpPr>
        <p:spPr>
          <a:xfrm>
            <a:off x="1689509" y="5094202"/>
            <a:ext cx="4057439" cy="929075"/>
          </a:xfrm>
          <a:prstGeom prst="roundRect">
            <a:avLst>
              <a:gd name="adj" fmla="val 6693"/>
            </a:avLst>
          </a:prstGeom>
          <a:solidFill>
            <a:schemeClr val="bg1">
              <a:alpha val="90000"/>
            </a:schemeClr>
          </a:solidFill>
          <a:ln>
            <a:solidFill>
              <a:srgbClr val="E0E0E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4" name="Picture 67">
            <a:extLst>
              <a:ext uri="{FF2B5EF4-FFF2-40B4-BE49-F238E27FC236}">
                <a16:creationId xmlns:a16="http://schemas.microsoft.com/office/drawing/2014/main" id="{02DF7D28-2F2B-401E-86A7-3B5E777598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37460" y="4735585"/>
            <a:ext cx="572807" cy="489154"/>
          </a:xfrm>
          <a:prstGeom prst="rect">
            <a:avLst/>
          </a:prstGeom>
        </p:spPr>
      </p:pic>
      <p:sp>
        <p:nvSpPr>
          <p:cNvPr id="15" name="Rectangle 18">
            <a:extLst>
              <a:ext uri="{FF2B5EF4-FFF2-40B4-BE49-F238E27FC236}">
                <a16:creationId xmlns:a16="http://schemas.microsoft.com/office/drawing/2014/main" id="{14717EBC-D1FB-4E6C-A7BE-5BD830C0BAEF}"/>
              </a:ext>
            </a:extLst>
          </p:cNvPr>
          <p:cNvSpPr/>
          <p:nvPr/>
        </p:nvSpPr>
        <p:spPr>
          <a:xfrm>
            <a:off x="1689509" y="5069230"/>
            <a:ext cx="3961582" cy="707886"/>
          </a:xfrm>
          <a:prstGeom prst="rect">
            <a:avLst/>
          </a:prstGeom>
        </p:spPr>
        <p:txBody>
          <a:bodyPr wrap="square">
            <a:spAutoFit/>
          </a:bodyPr>
          <a:lstStyle/>
          <a:p>
            <a:pPr algn="r"/>
            <a:r>
              <a:rPr lang="ar-AE" sz="2000" dirty="0">
                <a:solidFill>
                  <a:schemeClr val="bg2">
                    <a:lumMod val="10000"/>
                  </a:schemeClr>
                </a:solidFill>
                <a:latin typeface="Calibri" panose="020F0502020204030204" pitchFamily="34" charset="0"/>
                <a:cs typeface="Calibri" panose="020F0502020204030204" pitchFamily="34" charset="0"/>
              </a:rPr>
              <a:t>يمكنك اختيار بطاقة الائتمان/الدفع بناءً على مستوى التحكم في المصروفات.</a:t>
            </a:r>
          </a:p>
        </p:txBody>
      </p:sp>
    </p:spTree>
    <p:extLst>
      <p:ext uri="{BB962C8B-B14F-4D97-AF65-F5344CB8AC3E}">
        <p14:creationId xmlns:p14="http://schemas.microsoft.com/office/powerpoint/2010/main" val="410194550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t="-9000" b="-9000"/>
          </a:stretch>
        </a:blipFill>
        <a:effectLst/>
      </p:bgPr>
    </p:bg>
    <p:spTree>
      <p:nvGrpSpPr>
        <p:cNvPr id="1" name=""/>
        <p:cNvGrpSpPr/>
        <p:nvPr/>
      </p:nvGrpSpPr>
      <p:grpSpPr>
        <a:xfrm>
          <a:off x="0" y="0"/>
          <a:ext cx="0" cy="0"/>
          <a:chOff x="0" y="0"/>
          <a:chExt cx="0" cy="0"/>
        </a:xfrm>
      </p:grpSpPr>
      <p:sp>
        <p:nvSpPr>
          <p:cNvPr id="3" name="Freeform: Shape 12">
            <a:extLst>
              <a:ext uri="{FF2B5EF4-FFF2-40B4-BE49-F238E27FC236}">
                <a16:creationId xmlns:a16="http://schemas.microsoft.com/office/drawing/2014/main" id="{E91A4ED4-FB49-FD66-2D98-6C217EC07524}"/>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4" name="תיבת טקסט 3">
            <a:extLst>
              <a:ext uri="{FF2B5EF4-FFF2-40B4-BE49-F238E27FC236}">
                <a16:creationId xmlns:a16="http://schemas.microsoft.com/office/drawing/2014/main" id="{871A6FE3-5549-B710-BD11-21D01E41CC59}"/>
              </a:ext>
            </a:extLst>
          </p:cNvPr>
          <p:cNvSpPr txBox="1"/>
          <p:nvPr/>
        </p:nvSpPr>
        <p:spPr>
          <a:xfrm>
            <a:off x="0" y="71899"/>
            <a:ext cx="12164291" cy="584775"/>
          </a:xfrm>
          <a:prstGeom prst="rect">
            <a:avLst/>
          </a:prstGeom>
          <a:noFill/>
        </p:spPr>
        <p:txBody>
          <a:bodyPr wrap="square" rtlCol="1">
            <a:spAutoFit/>
          </a:bodyPr>
          <a:lstStyle/>
          <a:p>
            <a:pPr algn="r" rtl="1"/>
            <a:r>
              <a:rPr lang="ar-AE" sz="3200" b="1">
                <a:solidFill>
                  <a:schemeClr val="bg1"/>
                </a:solidFill>
                <a:latin typeface="Calibri" panose="020F0502020204030204" pitchFamily="34" charset="0"/>
                <a:cs typeface="Calibri" panose="020F0502020204030204" pitchFamily="34" charset="0"/>
              </a:rPr>
              <a:t>كلمة عن الشيكات</a:t>
            </a:r>
            <a:endParaRPr lang="he-IL" sz="3200" b="1">
              <a:solidFill>
                <a:schemeClr val="bg1"/>
              </a:solidFill>
              <a:latin typeface="Calibri" panose="020F0502020204030204" pitchFamily="34" charset="0"/>
              <a:cs typeface="Calibri" panose="020F0502020204030204" pitchFamily="34" charset="0"/>
            </a:endParaRPr>
          </a:p>
        </p:txBody>
      </p:sp>
      <p:sp>
        <p:nvSpPr>
          <p:cNvPr id="5" name="מלבן 4">
            <a:extLst>
              <a:ext uri="{FF2B5EF4-FFF2-40B4-BE49-F238E27FC236}">
                <a16:creationId xmlns:a16="http://schemas.microsoft.com/office/drawing/2014/main" id="{363EAE79-EDF5-6643-234D-75FB41A9E494}"/>
              </a:ext>
            </a:extLst>
          </p:cNvPr>
          <p:cNvSpPr/>
          <p:nvPr/>
        </p:nvSpPr>
        <p:spPr>
          <a:xfrm>
            <a:off x="0" y="789272"/>
            <a:ext cx="12192000" cy="154966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Rectangle 18">
            <a:extLst>
              <a:ext uri="{FF2B5EF4-FFF2-40B4-BE49-F238E27FC236}">
                <a16:creationId xmlns:a16="http://schemas.microsoft.com/office/drawing/2014/main" id="{4839BAE4-4192-35DB-C5E9-B3424110B8CC}"/>
              </a:ext>
            </a:extLst>
          </p:cNvPr>
          <p:cNvSpPr/>
          <p:nvPr/>
        </p:nvSpPr>
        <p:spPr>
          <a:xfrm>
            <a:off x="7367753" y="881209"/>
            <a:ext cx="4577580" cy="1323439"/>
          </a:xfrm>
          <a:prstGeom prst="rect">
            <a:avLst/>
          </a:prstGeom>
        </p:spPr>
        <p:txBody>
          <a:bodyPr wrap="square">
            <a:spAutoFit/>
          </a:bodyPr>
          <a:lstStyle/>
          <a:p>
            <a:pPr marL="342900" indent="-342900" algn="r" rtl="1">
              <a:buFont typeface="Arial" panose="020B0604020202020204" pitchFamily="34" charset="0"/>
              <a:buChar char="•"/>
            </a:pPr>
            <a:r>
              <a:rPr lang="ar-AE" sz="2000">
                <a:latin typeface="Calibri" panose="020F0502020204030204" pitchFamily="34" charset="0"/>
                <a:cs typeface="Calibri" panose="020F0502020204030204" pitchFamily="34" charset="0"/>
              </a:rPr>
              <a:t>الشيك هو وسيلة أخرى للدفع تشكل </a:t>
            </a:r>
            <a:r>
              <a:rPr lang="ar-AE" sz="2000" b="1">
                <a:latin typeface="Calibri" panose="020F0502020204030204" pitchFamily="34" charset="0"/>
                <a:cs typeface="Calibri" panose="020F0502020204030204" pitchFamily="34" charset="0"/>
              </a:rPr>
              <a:t>التزامًا قانونيًا</a:t>
            </a:r>
            <a:r>
              <a:rPr lang="ar-AE" sz="2000">
                <a:latin typeface="Calibri" panose="020F0502020204030204" pitchFamily="34" charset="0"/>
                <a:cs typeface="Calibri" panose="020F0502020204030204" pitchFamily="34" charset="0"/>
              </a:rPr>
              <a:t>.</a:t>
            </a:r>
          </a:p>
          <a:p>
            <a:pPr marL="342900" indent="-342900" algn="r" rtl="1">
              <a:buFont typeface="Arial" panose="020B0604020202020204" pitchFamily="34" charset="0"/>
              <a:buChar char="•"/>
            </a:pPr>
            <a:r>
              <a:rPr lang="ar-AE" sz="2000">
                <a:latin typeface="Calibri" panose="020F0502020204030204" pitchFamily="34" charset="0"/>
                <a:cs typeface="Calibri" panose="020F0502020204030204" pitchFamily="34" charset="0"/>
              </a:rPr>
              <a:t>عندما يعطي الشخص شيكًا بدون رصيد فإنه قد يكون عرضة </a:t>
            </a:r>
            <a:r>
              <a:rPr lang="ar-AE" sz="2000" b="1">
                <a:latin typeface="Calibri" panose="020F0502020204030204" pitchFamily="34" charset="0"/>
                <a:cs typeface="Calibri" panose="020F0502020204030204" pitchFamily="34" charset="0"/>
              </a:rPr>
              <a:t>لقيود مالية </a:t>
            </a:r>
            <a:r>
              <a:rPr lang="ar-AE" sz="2000">
                <a:latin typeface="Calibri" panose="020F0502020204030204" pitchFamily="34" charset="0"/>
                <a:cs typeface="Calibri" panose="020F0502020204030204" pitchFamily="34" charset="0"/>
              </a:rPr>
              <a:t>على حسابه.</a:t>
            </a:r>
            <a:endParaRPr lang="he-IL"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17771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t="-2000" b="-2000"/>
          </a:stretch>
        </a:blipFill>
        <a:effectLst/>
      </p:bgPr>
    </p:bg>
    <p:spTree>
      <p:nvGrpSpPr>
        <p:cNvPr id="1" name=""/>
        <p:cNvGrpSpPr/>
        <p:nvPr/>
      </p:nvGrpSpPr>
      <p:grpSpPr>
        <a:xfrm>
          <a:off x="0" y="0"/>
          <a:ext cx="0" cy="0"/>
          <a:chOff x="0" y="0"/>
          <a:chExt cx="0" cy="0"/>
        </a:xfrm>
      </p:grpSpPr>
      <p:sp>
        <p:nvSpPr>
          <p:cNvPr id="2" name="Freeform: Shape 12">
            <a:extLst>
              <a:ext uri="{FF2B5EF4-FFF2-40B4-BE49-F238E27FC236}">
                <a16:creationId xmlns:a16="http://schemas.microsoft.com/office/drawing/2014/main" id="{A494CC86-DD1A-447A-BFBA-5A2A010B219F}"/>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3" name="תיבת טקסט 2">
            <a:extLst>
              <a:ext uri="{FF2B5EF4-FFF2-40B4-BE49-F238E27FC236}">
                <a16:creationId xmlns:a16="http://schemas.microsoft.com/office/drawing/2014/main" id="{32231B35-896D-4831-A203-1E26810DE287}"/>
              </a:ext>
            </a:extLst>
          </p:cNvPr>
          <p:cNvSpPr txBox="1"/>
          <p:nvPr/>
        </p:nvSpPr>
        <p:spPr>
          <a:xfrm>
            <a:off x="0" y="71899"/>
            <a:ext cx="12164291" cy="584775"/>
          </a:xfrm>
          <a:prstGeom prst="rect">
            <a:avLst/>
          </a:prstGeom>
          <a:noFill/>
        </p:spPr>
        <p:txBody>
          <a:bodyPr wrap="square" rtlCol="1">
            <a:spAutoFit/>
          </a:bodyPr>
          <a:lstStyle/>
          <a:p>
            <a:pPr algn="r" rtl="1"/>
            <a:r>
              <a:rPr lang="ar-AE" sz="3200" b="1">
                <a:solidFill>
                  <a:schemeClr val="bg1"/>
                </a:solidFill>
                <a:latin typeface="Calibri" panose="020F0502020204030204" pitchFamily="34" charset="0"/>
                <a:cs typeface="Calibri" panose="020F0502020204030204" pitchFamily="34" charset="0"/>
              </a:rPr>
              <a:t>ما الذي سنتحدث عنه اليوم؟</a:t>
            </a:r>
            <a:endParaRPr lang="he-IL" sz="3200" b="1">
              <a:solidFill>
                <a:schemeClr val="bg1"/>
              </a:solidFill>
              <a:latin typeface="Calibri" panose="020F0502020204030204" pitchFamily="34" charset="0"/>
              <a:cs typeface="Calibri" panose="020F0502020204030204" pitchFamily="34" charset="0"/>
            </a:endParaRPr>
          </a:p>
        </p:txBody>
      </p:sp>
      <p:sp>
        <p:nvSpPr>
          <p:cNvPr id="4" name="Rectangle 18">
            <a:extLst>
              <a:ext uri="{FF2B5EF4-FFF2-40B4-BE49-F238E27FC236}">
                <a16:creationId xmlns:a16="http://schemas.microsoft.com/office/drawing/2014/main" id="{0C051F7E-02E3-463C-8202-F04622F05071}"/>
              </a:ext>
            </a:extLst>
          </p:cNvPr>
          <p:cNvSpPr/>
          <p:nvPr/>
        </p:nvSpPr>
        <p:spPr>
          <a:xfrm rot="20976024">
            <a:off x="9401112" y="2250144"/>
            <a:ext cx="1610590" cy="1200329"/>
          </a:xfrm>
          <a:prstGeom prst="rect">
            <a:avLst/>
          </a:prstGeom>
        </p:spPr>
        <p:txBody>
          <a:bodyPr wrap="square">
            <a:spAutoFit/>
          </a:bodyPr>
          <a:lstStyle/>
          <a:p>
            <a:pPr algn="r" rtl="1"/>
            <a:r>
              <a:rPr lang="ar-AE" sz="2400">
                <a:solidFill>
                  <a:schemeClr val="bg2">
                    <a:lumMod val="10000"/>
                  </a:schemeClr>
                </a:solidFill>
                <a:latin typeface="Calibri" panose="020F0502020204030204" pitchFamily="34" charset="0"/>
                <a:cs typeface="Calibri" panose="020F0502020204030204" pitchFamily="34" charset="0"/>
              </a:rPr>
              <a:t>كيف ندير </a:t>
            </a:r>
            <a:r>
              <a:rPr lang="ar-AE" sz="2400" b="1">
                <a:solidFill>
                  <a:schemeClr val="bg2">
                    <a:lumMod val="10000"/>
                  </a:schemeClr>
                </a:solidFill>
                <a:latin typeface="Calibri" panose="020F0502020204030204" pitchFamily="34" charset="0"/>
                <a:cs typeface="Calibri" panose="020F0502020204030204" pitchFamily="34" charset="0"/>
              </a:rPr>
              <a:t>ميزانية</a:t>
            </a:r>
            <a:r>
              <a:rPr lang="ar-AE" sz="2400">
                <a:solidFill>
                  <a:schemeClr val="bg2">
                    <a:lumMod val="10000"/>
                  </a:schemeClr>
                </a:solidFill>
                <a:latin typeface="Calibri" panose="020F0502020204030204" pitchFamily="34" charset="0"/>
                <a:cs typeface="Calibri" panose="020F0502020204030204" pitchFamily="34" charset="0"/>
              </a:rPr>
              <a:t> متوازنة؟</a:t>
            </a:r>
            <a:endParaRPr lang="he-IL" sz="2400">
              <a:solidFill>
                <a:schemeClr val="bg2">
                  <a:lumMod val="10000"/>
                </a:schemeClr>
              </a:solidFill>
              <a:latin typeface="Calibri" panose="020F0502020204030204" pitchFamily="34" charset="0"/>
              <a:cs typeface="Calibri" panose="020F0502020204030204" pitchFamily="34" charset="0"/>
            </a:endParaRPr>
          </a:p>
        </p:txBody>
      </p:sp>
      <p:sp>
        <p:nvSpPr>
          <p:cNvPr id="5" name="Rectangle 18">
            <a:extLst>
              <a:ext uri="{FF2B5EF4-FFF2-40B4-BE49-F238E27FC236}">
                <a16:creationId xmlns:a16="http://schemas.microsoft.com/office/drawing/2014/main" id="{C1BAAEE5-D3F2-46E6-A452-8326622BB338}"/>
              </a:ext>
            </a:extLst>
          </p:cNvPr>
          <p:cNvSpPr/>
          <p:nvPr/>
        </p:nvSpPr>
        <p:spPr>
          <a:xfrm rot="393654">
            <a:off x="3975038" y="3198024"/>
            <a:ext cx="1610590" cy="1569660"/>
          </a:xfrm>
          <a:prstGeom prst="rect">
            <a:avLst/>
          </a:prstGeom>
        </p:spPr>
        <p:txBody>
          <a:bodyPr wrap="square">
            <a:spAutoFit/>
          </a:bodyPr>
          <a:lstStyle/>
          <a:p>
            <a:pPr algn="r" rtl="1"/>
            <a:r>
              <a:rPr lang="ar-AE" sz="2400">
                <a:solidFill>
                  <a:schemeClr val="bg2">
                    <a:lumMod val="10000"/>
                  </a:schemeClr>
                </a:solidFill>
                <a:latin typeface="Calibri" panose="020F0502020204030204" pitchFamily="34" charset="0"/>
                <a:cs typeface="Calibri" panose="020F0502020204030204" pitchFamily="34" charset="0"/>
              </a:rPr>
              <a:t>كيف نتعامل بشكل صحيح مع </a:t>
            </a:r>
            <a:r>
              <a:rPr lang="ar-AE" sz="2400" b="1">
                <a:solidFill>
                  <a:schemeClr val="bg2">
                    <a:lumMod val="10000"/>
                  </a:schemeClr>
                </a:solidFill>
                <a:latin typeface="Calibri" panose="020F0502020204030204" pitchFamily="34" charset="0"/>
                <a:cs typeface="Calibri" panose="020F0502020204030204" pitchFamily="34" charset="0"/>
              </a:rPr>
              <a:t>بطاقات الائتمان</a:t>
            </a:r>
            <a:r>
              <a:rPr lang="ar-AE" sz="2400">
                <a:solidFill>
                  <a:schemeClr val="bg2">
                    <a:lumMod val="10000"/>
                  </a:schemeClr>
                </a:solidFill>
                <a:latin typeface="Calibri" panose="020F0502020204030204" pitchFamily="34" charset="0"/>
                <a:cs typeface="Calibri" panose="020F0502020204030204" pitchFamily="34" charset="0"/>
              </a:rPr>
              <a:t>؟</a:t>
            </a:r>
          </a:p>
        </p:txBody>
      </p:sp>
      <p:sp>
        <p:nvSpPr>
          <p:cNvPr id="6" name="Rectangle 18">
            <a:extLst>
              <a:ext uri="{FF2B5EF4-FFF2-40B4-BE49-F238E27FC236}">
                <a16:creationId xmlns:a16="http://schemas.microsoft.com/office/drawing/2014/main" id="{B677A904-49DD-4F61-9856-02049785C06F}"/>
              </a:ext>
            </a:extLst>
          </p:cNvPr>
          <p:cNvSpPr/>
          <p:nvPr/>
        </p:nvSpPr>
        <p:spPr>
          <a:xfrm rot="767999">
            <a:off x="1239055" y="1488080"/>
            <a:ext cx="1610590" cy="2308324"/>
          </a:xfrm>
          <a:prstGeom prst="rect">
            <a:avLst/>
          </a:prstGeom>
        </p:spPr>
        <p:txBody>
          <a:bodyPr wrap="square">
            <a:spAutoFit/>
          </a:bodyPr>
          <a:lstStyle/>
          <a:p>
            <a:pPr algn="r" rtl="1"/>
            <a:r>
              <a:rPr lang="ar-AE" sz="2400" dirty="0">
                <a:solidFill>
                  <a:schemeClr val="bg2">
                    <a:lumMod val="10000"/>
                  </a:schemeClr>
                </a:solidFill>
                <a:latin typeface="Calibri" panose="020F0502020204030204" pitchFamily="34" charset="0"/>
                <a:cs typeface="Calibri" panose="020F0502020204030204" pitchFamily="34" charset="0"/>
              </a:rPr>
              <a:t>ما الذي يمكن أن تفعله </a:t>
            </a:r>
            <a:r>
              <a:rPr lang="ar-AE" sz="2400" b="1" dirty="0">
                <a:solidFill>
                  <a:schemeClr val="bg2">
                    <a:lumMod val="10000"/>
                  </a:schemeClr>
                </a:solidFill>
                <a:latin typeface="Calibri" panose="020F0502020204030204" pitchFamily="34" charset="0"/>
                <a:cs typeface="Calibri" panose="020F0502020204030204" pitchFamily="34" charset="0"/>
              </a:rPr>
              <a:t>الخدمات المصرفية الرقمية</a:t>
            </a:r>
            <a:r>
              <a:rPr lang="ar-BH" sz="2400" b="1" dirty="0">
                <a:solidFill>
                  <a:schemeClr val="bg2">
                    <a:lumMod val="10000"/>
                  </a:schemeClr>
                </a:solidFill>
                <a:latin typeface="Calibri" panose="020F0502020204030204" pitchFamily="34" charset="0"/>
                <a:cs typeface="Calibri" panose="020F0502020204030204" pitchFamily="34" charset="0"/>
              </a:rPr>
              <a:t>/ </a:t>
            </a:r>
            <a:r>
              <a:rPr lang="ar-BH" sz="2400" b="1" dirty="0" err="1">
                <a:solidFill>
                  <a:schemeClr val="bg2">
                    <a:lumMod val="10000"/>
                  </a:schemeClr>
                </a:solidFill>
                <a:latin typeface="Calibri" panose="020F0502020204030204" pitchFamily="34" charset="0"/>
                <a:cs typeface="Calibri" panose="020F0502020204030204" pitchFamily="34" charset="0"/>
              </a:rPr>
              <a:t>الديجيتالية</a:t>
            </a:r>
            <a:r>
              <a:rPr lang="ar-AE" sz="2400" dirty="0">
                <a:solidFill>
                  <a:schemeClr val="bg2">
                    <a:lumMod val="10000"/>
                  </a:schemeClr>
                </a:solidFill>
                <a:latin typeface="Calibri" panose="020F0502020204030204" pitchFamily="34" charset="0"/>
                <a:cs typeface="Calibri" panose="020F0502020204030204" pitchFamily="34" charset="0"/>
              </a:rPr>
              <a:t>؟</a:t>
            </a:r>
            <a:endParaRPr lang="he-IL" sz="2400" dirty="0">
              <a:solidFill>
                <a:schemeClr val="bg2">
                  <a:lumMod val="10000"/>
                </a:schemeClr>
              </a:solidFill>
              <a:latin typeface="Calibri" panose="020F0502020204030204" pitchFamily="34" charset="0"/>
              <a:cs typeface="Calibri" panose="020F0502020204030204" pitchFamily="34" charset="0"/>
            </a:endParaRPr>
          </a:p>
        </p:txBody>
      </p:sp>
      <p:sp>
        <p:nvSpPr>
          <p:cNvPr id="7" name="Rectangle 18">
            <a:extLst>
              <a:ext uri="{FF2B5EF4-FFF2-40B4-BE49-F238E27FC236}">
                <a16:creationId xmlns:a16="http://schemas.microsoft.com/office/drawing/2014/main" id="{03189B9A-B1E1-458C-BD5D-2FD59F19CACD}"/>
              </a:ext>
            </a:extLst>
          </p:cNvPr>
          <p:cNvSpPr/>
          <p:nvPr/>
        </p:nvSpPr>
        <p:spPr>
          <a:xfrm rot="21436906">
            <a:off x="6918100" y="3129453"/>
            <a:ext cx="1610590" cy="1569660"/>
          </a:xfrm>
          <a:prstGeom prst="rect">
            <a:avLst/>
          </a:prstGeom>
        </p:spPr>
        <p:txBody>
          <a:bodyPr wrap="square">
            <a:spAutoFit/>
          </a:bodyPr>
          <a:lstStyle/>
          <a:p>
            <a:pPr algn="r" rtl="1"/>
            <a:r>
              <a:rPr lang="ar-AE" sz="2400" dirty="0">
                <a:solidFill>
                  <a:schemeClr val="bg2">
                    <a:lumMod val="10000"/>
                  </a:schemeClr>
                </a:solidFill>
                <a:latin typeface="Calibri" panose="020F0502020204030204" pitchFamily="34" charset="0"/>
                <a:cs typeface="Calibri" panose="020F0502020204030204" pitchFamily="34" charset="0"/>
              </a:rPr>
              <a:t>كيف يُمكن أن تساعد </a:t>
            </a:r>
            <a:r>
              <a:rPr lang="ar-AE" sz="2400" b="1" dirty="0">
                <a:solidFill>
                  <a:schemeClr val="bg2">
                    <a:lumMod val="10000"/>
                  </a:schemeClr>
                </a:solidFill>
                <a:latin typeface="Calibri" panose="020F0502020204030204" pitchFamily="34" charset="0"/>
                <a:cs typeface="Calibri" panose="020F0502020204030204" pitchFamily="34" charset="0"/>
              </a:rPr>
              <a:t>الهوية ا</a:t>
            </a:r>
            <a:r>
              <a:rPr lang="ar-BH" sz="2400" b="1" dirty="0">
                <a:solidFill>
                  <a:schemeClr val="bg2">
                    <a:lumMod val="10000"/>
                  </a:schemeClr>
                </a:solidFill>
                <a:latin typeface="Calibri" panose="020F0502020204030204" pitchFamily="34" charset="0"/>
                <a:cs typeface="Calibri" panose="020F0502020204030204" pitchFamily="34" charset="0"/>
              </a:rPr>
              <a:t>لبنكية</a:t>
            </a:r>
            <a:r>
              <a:rPr lang="ar-AE" sz="2400" b="1" dirty="0">
                <a:solidFill>
                  <a:schemeClr val="bg2">
                    <a:lumMod val="10000"/>
                  </a:schemeClr>
                </a:solidFill>
                <a:latin typeface="Calibri" panose="020F0502020204030204" pitchFamily="34" charset="0"/>
                <a:cs typeface="Calibri" panose="020F0502020204030204" pitchFamily="34" charset="0"/>
              </a:rPr>
              <a:t> </a:t>
            </a:r>
            <a:r>
              <a:rPr lang="ar-AE" sz="2400" dirty="0">
                <a:solidFill>
                  <a:schemeClr val="bg2">
                    <a:lumMod val="10000"/>
                  </a:schemeClr>
                </a:solidFill>
                <a:latin typeface="Calibri" panose="020F0502020204030204" pitchFamily="34" charset="0"/>
                <a:cs typeface="Calibri" panose="020F0502020204030204" pitchFamily="34" charset="0"/>
              </a:rPr>
              <a:t>على توفير المال؟</a:t>
            </a:r>
          </a:p>
        </p:txBody>
      </p:sp>
    </p:spTree>
    <p:extLst>
      <p:ext uri="{BB962C8B-B14F-4D97-AF65-F5344CB8AC3E}">
        <p14:creationId xmlns:p14="http://schemas.microsoft.com/office/powerpoint/2010/main" val="236738023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22D60688-CF58-9B5B-7C27-A6124B21891E}"/>
              </a:ext>
            </a:extLst>
          </p:cNvPr>
          <p:cNvPicPr>
            <a:picLocks noChangeAspect="1"/>
          </p:cNvPicPr>
          <p:nvPr/>
        </p:nvPicPr>
        <p:blipFill>
          <a:blip r:embed="rId3"/>
          <a:stretch>
            <a:fillRect/>
          </a:stretch>
        </p:blipFill>
        <p:spPr>
          <a:xfrm>
            <a:off x="952500" y="0"/>
            <a:ext cx="10287000" cy="6858000"/>
          </a:xfrm>
          <a:prstGeom prst="rect">
            <a:avLst/>
          </a:prstGeom>
        </p:spPr>
      </p:pic>
      <p:sp>
        <p:nvSpPr>
          <p:cNvPr id="2" name="Freeform: Shape 12">
            <a:extLst>
              <a:ext uri="{FF2B5EF4-FFF2-40B4-BE49-F238E27FC236}">
                <a16:creationId xmlns:a16="http://schemas.microsoft.com/office/drawing/2014/main" id="{229AB1B8-54E2-4D4A-9011-824EC8C00728}"/>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3" name="תיבת טקסט 2">
            <a:extLst>
              <a:ext uri="{FF2B5EF4-FFF2-40B4-BE49-F238E27FC236}">
                <a16:creationId xmlns:a16="http://schemas.microsoft.com/office/drawing/2014/main" id="{6D5354EC-1951-4FA0-AEFC-4B994DD3D618}"/>
              </a:ext>
            </a:extLst>
          </p:cNvPr>
          <p:cNvSpPr txBox="1"/>
          <p:nvPr/>
        </p:nvSpPr>
        <p:spPr>
          <a:xfrm>
            <a:off x="0" y="71899"/>
            <a:ext cx="12164291" cy="584775"/>
          </a:xfrm>
          <a:prstGeom prst="rect">
            <a:avLst/>
          </a:prstGeom>
          <a:noFill/>
        </p:spPr>
        <p:txBody>
          <a:bodyPr wrap="square" rtlCol="1">
            <a:spAutoFit/>
          </a:bodyPr>
          <a:lstStyle/>
          <a:p>
            <a:pPr algn="r" rtl="1"/>
            <a:r>
              <a:rPr lang="ar-AE" sz="3200" b="1" dirty="0">
                <a:solidFill>
                  <a:schemeClr val="bg1"/>
                </a:solidFill>
                <a:latin typeface="Calibri" panose="020F0502020204030204" pitchFamily="34" charset="0"/>
                <a:cs typeface="Calibri" panose="020F0502020204030204" pitchFamily="34" charset="0"/>
              </a:rPr>
              <a:t>ما الفرق بين بطاقة الدفع الشهرية والفورية؟</a:t>
            </a:r>
            <a:endParaRPr lang="he-IL" sz="3200" b="1" dirty="0">
              <a:solidFill>
                <a:schemeClr val="bg1"/>
              </a:solidFill>
              <a:latin typeface="Calibri" panose="020F0502020204030204" pitchFamily="34" charset="0"/>
              <a:cs typeface="Calibri" panose="020F0502020204030204" pitchFamily="34" charset="0"/>
            </a:endParaRPr>
          </a:p>
        </p:txBody>
      </p:sp>
      <p:sp>
        <p:nvSpPr>
          <p:cNvPr id="4" name="Rectangle 18">
            <a:extLst>
              <a:ext uri="{FF2B5EF4-FFF2-40B4-BE49-F238E27FC236}">
                <a16:creationId xmlns:a16="http://schemas.microsoft.com/office/drawing/2014/main" id="{CFAD6088-B841-41B2-971F-2ECC431298AC}"/>
              </a:ext>
            </a:extLst>
          </p:cNvPr>
          <p:cNvSpPr/>
          <p:nvPr/>
        </p:nvSpPr>
        <p:spPr>
          <a:xfrm>
            <a:off x="2126570" y="1404284"/>
            <a:ext cx="5391129" cy="461665"/>
          </a:xfrm>
          <a:prstGeom prst="rect">
            <a:avLst/>
          </a:prstGeom>
        </p:spPr>
        <p:txBody>
          <a:bodyPr wrap="square">
            <a:spAutoFit/>
          </a:bodyPr>
          <a:lstStyle/>
          <a:p>
            <a:pPr algn="r" rtl="1"/>
            <a:r>
              <a:rPr lang="ar-AE" sz="2400" b="1" dirty="0">
                <a:latin typeface="Calibri" panose="020F0502020204030204" pitchFamily="34" charset="0"/>
                <a:cs typeface="Calibri" panose="020F0502020204030204" pitchFamily="34" charset="0"/>
              </a:rPr>
              <a:t>بطاقة الدفع االشهرية = بطاقة الائتمان/ الاعتماد</a:t>
            </a:r>
          </a:p>
        </p:txBody>
      </p:sp>
      <p:sp>
        <p:nvSpPr>
          <p:cNvPr id="5" name="Rectangle 18">
            <a:extLst>
              <a:ext uri="{FF2B5EF4-FFF2-40B4-BE49-F238E27FC236}">
                <a16:creationId xmlns:a16="http://schemas.microsoft.com/office/drawing/2014/main" id="{FD6CDFB4-82EE-4F99-9FC0-377625FB825A}"/>
              </a:ext>
            </a:extLst>
          </p:cNvPr>
          <p:cNvSpPr/>
          <p:nvPr/>
        </p:nvSpPr>
        <p:spPr>
          <a:xfrm>
            <a:off x="2126570" y="3669477"/>
            <a:ext cx="4667261" cy="461665"/>
          </a:xfrm>
          <a:prstGeom prst="rect">
            <a:avLst/>
          </a:prstGeom>
        </p:spPr>
        <p:txBody>
          <a:bodyPr wrap="square">
            <a:spAutoFit/>
          </a:bodyPr>
          <a:lstStyle/>
          <a:p>
            <a:pPr algn="r" rtl="1"/>
            <a:r>
              <a:rPr lang="ar-AE" sz="2400" b="1" dirty="0">
                <a:latin typeface="Calibri" panose="020F0502020204030204" pitchFamily="34" charset="0"/>
                <a:cs typeface="Calibri" panose="020F0502020204030204" pitchFamily="34" charset="0"/>
              </a:rPr>
              <a:t>بطاقة الدفع الفوري – ديبيت </a:t>
            </a:r>
          </a:p>
        </p:txBody>
      </p:sp>
      <p:sp>
        <p:nvSpPr>
          <p:cNvPr id="6" name="Rectangle 18">
            <a:extLst>
              <a:ext uri="{FF2B5EF4-FFF2-40B4-BE49-F238E27FC236}">
                <a16:creationId xmlns:a16="http://schemas.microsoft.com/office/drawing/2014/main" id="{FC2E4652-155F-4DF1-9AC2-8AC6294195E5}"/>
              </a:ext>
            </a:extLst>
          </p:cNvPr>
          <p:cNvSpPr/>
          <p:nvPr/>
        </p:nvSpPr>
        <p:spPr>
          <a:xfrm>
            <a:off x="3845169" y="1865949"/>
            <a:ext cx="3672529" cy="400110"/>
          </a:xfrm>
          <a:prstGeom prst="rect">
            <a:avLst/>
          </a:prstGeom>
        </p:spPr>
        <p:txBody>
          <a:bodyPr wrap="square">
            <a:spAutoFit/>
          </a:bodyPr>
          <a:lstStyle/>
          <a:p>
            <a:pPr algn="ctr" rtl="1"/>
            <a:r>
              <a:rPr lang="ar-AE" sz="2000">
                <a:latin typeface="Calibri" panose="020F0502020204030204" pitchFamily="34" charset="0"/>
                <a:cs typeface="Calibri" panose="020F0502020204030204" pitchFamily="34" charset="0"/>
              </a:rPr>
              <a:t>يتم جباية الدفعات مرة واحدة في الشهر</a:t>
            </a:r>
            <a:endParaRPr lang="he-IL" sz="2000">
              <a:latin typeface="Calibri" panose="020F0502020204030204" pitchFamily="34" charset="0"/>
              <a:cs typeface="Calibri" panose="020F0502020204030204" pitchFamily="34" charset="0"/>
            </a:endParaRPr>
          </a:p>
        </p:txBody>
      </p:sp>
      <p:sp>
        <p:nvSpPr>
          <p:cNvPr id="7" name="Rectangle 18">
            <a:extLst>
              <a:ext uri="{FF2B5EF4-FFF2-40B4-BE49-F238E27FC236}">
                <a16:creationId xmlns:a16="http://schemas.microsoft.com/office/drawing/2014/main" id="{DE902F77-70AF-4B17-949B-E14BC4472DAD}"/>
              </a:ext>
            </a:extLst>
          </p:cNvPr>
          <p:cNvSpPr/>
          <p:nvPr/>
        </p:nvSpPr>
        <p:spPr>
          <a:xfrm>
            <a:off x="3686902" y="4131142"/>
            <a:ext cx="3376129" cy="400110"/>
          </a:xfrm>
          <a:prstGeom prst="rect">
            <a:avLst/>
          </a:prstGeom>
        </p:spPr>
        <p:txBody>
          <a:bodyPr wrap="square">
            <a:spAutoFit/>
          </a:bodyPr>
          <a:lstStyle/>
          <a:p>
            <a:pPr algn="ctr" rtl="1"/>
            <a:r>
              <a:rPr lang="ar-AE" sz="2000">
                <a:latin typeface="Calibri" panose="020F0502020204030204" pitchFamily="34" charset="0"/>
                <a:cs typeface="Calibri" panose="020F0502020204030204" pitchFamily="34" charset="0"/>
              </a:rPr>
              <a:t>تتم الدفعات بصورة فورية</a:t>
            </a:r>
            <a:endParaRPr lang="he-IL"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610715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47187BE2-5D0C-E1F5-28DE-F5A1C5962D3F}"/>
              </a:ext>
            </a:extLst>
          </p:cNvPr>
          <p:cNvGrpSpPr/>
          <p:nvPr/>
        </p:nvGrpSpPr>
        <p:grpSpPr>
          <a:xfrm>
            <a:off x="952500" y="0"/>
            <a:ext cx="10287000" cy="6858000"/>
            <a:chOff x="952500" y="0"/>
            <a:chExt cx="10287000" cy="6858000"/>
          </a:xfrm>
        </p:grpSpPr>
        <p:pic>
          <p:nvPicPr>
            <p:cNvPr id="12" name="תמונה 11">
              <a:extLst>
                <a:ext uri="{FF2B5EF4-FFF2-40B4-BE49-F238E27FC236}">
                  <a16:creationId xmlns:a16="http://schemas.microsoft.com/office/drawing/2014/main" id="{F923407C-4BC2-9C96-3633-7E69AFF8A3CE}"/>
                </a:ext>
              </a:extLst>
            </p:cNvPr>
            <p:cNvPicPr>
              <a:picLocks noChangeAspect="1"/>
            </p:cNvPicPr>
            <p:nvPr/>
          </p:nvPicPr>
          <p:blipFill>
            <a:blip r:embed="rId3"/>
            <a:stretch>
              <a:fillRect/>
            </a:stretch>
          </p:blipFill>
          <p:spPr>
            <a:xfrm>
              <a:off x="952500" y="0"/>
              <a:ext cx="10287000" cy="6858000"/>
            </a:xfrm>
            <a:prstGeom prst="rect">
              <a:avLst/>
            </a:prstGeom>
          </p:spPr>
        </p:pic>
        <p:sp>
          <p:nvSpPr>
            <p:cNvPr id="4" name="מלבן 3">
              <a:extLst>
                <a:ext uri="{FF2B5EF4-FFF2-40B4-BE49-F238E27FC236}">
                  <a16:creationId xmlns:a16="http://schemas.microsoft.com/office/drawing/2014/main" id="{AB1E2C54-ABC6-EE4E-F310-9815A51C1748}"/>
                </a:ext>
              </a:extLst>
            </p:cNvPr>
            <p:cNvSpPr/>
            <p:nvPr/>
          </p:nvSpPr>
          <p:spPr>
            <a:xfrm>
              <a:off x="1545021" y="851338"/>
              <a:ext cx="6253655" cy="1681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extLst>
                <a:ext uri="{FF2B5EF4-FFF2-40B4-BE49-F238E27FC236}">
                  <a16:creationId xmlns:a16="http://schemas.microsoft.com/office/drawing/2014/main" id="{899CD7B5-49B6-0344-8991-2E352E45C3D1}"/>
                </a:ext>
              </a:extLst>
            </p:cNvPr>
            <p:cNvSpPr/>
            <p:nvPr/>
          </p:nvSpPr>
          <p:spPr>
            <a:xfrm>
              <a:off x="1923825" y="1308677"/>
              <a:ext cx="2280314" cy="1681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3" name="Rectangle 18">
            <a:extLst>
              <a:ext uri="{FF2B5EF4-FFF2-40B4-BE49-F238E27FC236}">
                <a16:creationId xmlns:a16="http://schemas.microsoft.com/office/drawing/2014/main" id="{271A897D-8E0B-E885-1DD6-98BEE4466555}"/>
              </a:ext>
            </a:extLst>
          </p:cNvPr>
          <p:cNvSpPr/>
          <p:nvPr/>
        </p:nvSpPr>
        <p:spPr>
          <a:xfrm>
            <a:off x="2126570" y="3669477"/>
            <a:ext cx="4667261" cy="461665"/>
          </a:xfrm>
          <a:prstGeom prst="rect">
            <a:avLst/>
          </a:prstGeom>
        </p:spPr>
        <p:txBody>
          <a:bodyPr wrap="square">
            <a:spAutoFit/>
          </a:bodyPr>
          <a:lstStyle/>
          <a:p>
            <a:pPr algn="r" rtl="1"/>
            <a:r>
              <a:rPr lang="ar-AE" sz="2400" b="1">
                <a:latin typeface="Calibri" panose="020F0502020204030204" pitchFamily="34" charset="0"/>
                <a:cs typeface="Calibri" panose="020F0502020204030204" pitchFamily="34" charset="0"/>
              </a:rPr>
              <a:t>بطاقة الدفع الفوري</a:t>
            </a:r>
            <a:endParaRPr lang="he-IL" sz="2400" b="1">
              <a:latin typeface="Calibri" panose="020F0502020204030204" pitchFamily="34" charset="0"/>
              <a:cs typeface="Calibri" panose="020F0502020204030204" pitchFamily="34" charset="0"/>
            </a:endParaRPr>
          </a:p>
        </p:txBody>
      </p:sp>
      <p:sp>
        <p:nvSpPr>
          <p:cNvPr id="14" name="Rectangle 18">
            <a:extLst>
              <a:ext uri="{FF2B5EF4-FFF2-40B4-BE49-F238E27FC236}">
                <a16:creationId xmlns:a16="http://schemas.microsoft.com/office/drawing/2014/main" id="{FC31D1E3-A580-C3B8-20CC-EC80E71C92AB}"/>
              </a:ext>
            </a:extLst>
          </p:cNvPr>
          <p:cNvSpPr/>
          <p:nvPr/>
        </p:nvSpPr>
        <p:spPr>
          <a:xfrm>
            <a:off x="3686902" y="4131142"/>
            <a:ext cx="3376129" cy="400110"/>
          </a:xfrm>
          <a:prstGeom prst="rect">
            <a:avLst/>
          </a:prstGeom>
        </p:spPr>
        <p:txBody>
          <a:bodyPr wrap="square">
            <a:spAutoFit/>
          </a:bodyPr>
          <a:lstStyle/>
          <a:p>
            <a:pPr algn="ctr" rtl="1"/>
            <a:r>
              <a:rPr lang="ar-AE" sz="2000">
                <a:latin typeface="Calibri" panose="020F0502020204030204" pitchFamily="34" charset="0"/>
                <a:cs typeface="Calibri" panose="020F0502020204030204" pitchFamily="34" charset="0"/>
              </a:rPr>
              <a:t>تتم الدفعات بصورة فورية</a:t>
            </a:r>
            <a:endParaRPr lang="he-IL" sz="2000">
              <a:latin typeface="Calibri" panose="020F0502020204030204" pitchFamily="34" charset="0"/>
              <a:cs typeface="Calibri" panose="020F0502020204030204" pitchFamily="34" charset="0"/>
            </a:endParaRPr>
          </a:p>
        </p:txBody>
      </p:sp>
      <p:sp>
        <p:nvSpPr>
          <p:cNvPr id="2" name="Freeform: Shape 12">
            <a:extLst>
              <a:ext uri="{FF2B5EF4-FFF2-40B4-BE49-F238E27FC236}">
                <a16:creationId xmlns:a16="http://schemas.microsoft.com/office/drawing/2014/main" id="{229AB1B8-54E2-4D4A-9011-824EC8C00728}"/>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3" name="תיבת טקסט 2">
            <a:extLst>
              <a:ext uri="{FF2B5EF4-FFF2-40B4-BE49-F238E27FC236}">
                <a16:creationId xmlns:a16="http://schemas.microsoft.com/office/drawing/2014/main" id="{6D5354EC-1951-4FA0-AEFC-4B994DD3D618}"/>
              </a:ext>
            </a:extLst>
          </p:cNvPr>
          <p:cNvSpPr txBox="1"/>
          <p:nvPr/>
        </p:nvSpPr>
        <p:spPr>
          <a:xfrm>
            <a:off x="0" y="71899"/>
            <a:ext cx="12164291" cy="584775"/>
          </a:xfrm>
          <a:prstGeom prst="rect">
            <a:avLst/>
          </a:prstGeom>
          <a:noFill/>
        </p:spPr>
        <p:txBody>
          <a:bodyPr wrap="square" rtlCol="1">
            <a:spAutoFit/>
          </a:bodyPr>
          <a:lstStyle/>
          <a:p>
            <a:pPr algn="r" rtl="1"/>
            <a:r>
              <a:rPr lang="ar-AE" sz="3200" b="1">
                <a:solidFill>
                  <a:schemeClr val="bg1"/>
                </a:solidFill>
                <a:latin typeface="Calibri" panose="020F0502020204030204" pitchFamily="34" charset="0"/>
                <a:cs typeface="Calibri" panose="020F0502020204030204" pitchFamily="34" charset="0"/>
              </a:rPr>
              <a:t>مزايا بطاقة الدفع الفوري</a:t>
            </a:r>
          </a:p>
        </p:txBody>
      </p:sp>
      <p:sp>
        <p:nvSpPr>
          <p:cNvPr id="6" name="Rectangle 18">
            <a:extLst>
              <a:ext uri="{FF2B5EF4-FFF2-40B4-BE49-F238E27FC236}">
                <a16:creationId xmlns:a16="http://schemas.microsoft.com/office/drawing/2014/main" id="{FC2E4652-155F-4DF1-9AC2-8AC6294195E5}"/>
              </a:ext>
            </a:extLst>
          </p:cNvPr>
          <p:cNvSpPr/>
          <p:nvPr/>
        </p:nvSpPr>
        <p:spPr>
          <a:xfrm>
            <a:off x="1800519" y="1114986"/>
            <a:ext cx="5073186" cy="1938992"/>
          </a:xfrm>
          <a:prstGeom prst="rect">
            <a:avLst/>
          </a:prstGeom>
        </p:spPr>
        <p:txBody>
          <a:bodyPr wrap="square">
            <a:spAutoFit/>
          </a:bodyPr>
          <a:lstStyle/>
          <a:p>
            <a:pPr marL="342900" indent="-342900" algn="r" rtl="1">
              <a:buClr>
                <a:srgbClr val="00B050"/>
              </a:buClr>
              <a:buFont typeface="Wingdings" panose="05000000000000000000" pitchFamily="2" charset="2"/>
              <a:buChar char="ü"/>
            </a:pPr>
            <a:r>
              <a:rPr lang="ar-AE" sz="2000" b="1" dirty="0">
                <a:latin typeface="Calibri" panose="020F0502020204030204" pitchFamily="34" charset="0"/>
                <a:cs typeface="Calibri" panose="020F0502020204030204" pitchFamily="34" charset="0"/>
              </a:rPr>
              <a:t>تُساعد في إدارة مالية بشكل أفضل </a:t>
            </a:r>
            <a:r>
              <a:rPr lang="ar-AE" sz="2000" dirty="0">
                <a:latin typeface="Calibri" panose="020F0502020204030204" pitchFamily="34" charset="0"/>
                <a:cs typeface="Calibri" panose="020F0502020204030204" pitchFamily="34" charset="0"/>
              </a:rPr>
              <a:t>نظراً لأن الدفع يكون قريباً من موعد تنفيذ الصفقة وبالتالي سينعكس ذلك على الفور في الحساب.</a:t>
            </a:r>
          </a:p>
          <a:p>
            <a:pPr marL="342900" indent="-342900" algn="r" rtl="1">
              <a:buClr>
                <a:srgbClr val="00B050"/>
              </a:buClr>
              <a:buFont typeface="Wingdings" panose="05000000000000000000" pitchFamily="2" charset="2"/>
              <a:buChar char="ü"/>
            </a:pPr>
            <a:r>
              <a:rPr lang="ar-AE" sz="2000" dirty="0">
                <a:latin typeface="Calibri" panose="020F0502020204030204" pitchFamily="34" charset="0"/>
                <a:cs typeface="Calibri" panose="020F0502020204030204" pitchFamily="34" charset="0"/>
              </a:rPr>
              <a:t>تسمح </a:t>
            </a:r>
            <a:r>
              <a:rPr lang="ar-AE" sz="2000" b="1" dirty="0">
                <a:latin typeface="Calibri" panose="020F0502020204030204" pitchFamily="34" charset="0"/>
                <a:cs typeface="Calibri" panose="020F0502020204030204" pitchFamily="34" charset="0"/>
              </a:rPr>
              <a:t>بالتحكم بشكل أفضل في المصاريف</a:t>
            </a:r>
            <a:r>
              <a:rPr lang="ar-AE" sz="2000" dirty="0">
                <a:latin typeface="Calibri" panose="020F0502020204030204" pitchFamily="34" charset="0"/>
                <a:cs typeface="Calibri" panose="020F0502020204030204" pitchFamily="34" charset="0"/>
              </a:rPr>
              <a:t>.</a:t>
            </a:r>
          </a:p>
          <a:p>
            <a:pPr marL="342900" indent="-342900" algn="r" rtl="1">
              <a:buClr>
                <a:srgbClr val="00B050"/>
              </a:buClr>
              <a:buFont typeface="Wingdings" panose="05000000000000000000" pitchFamily="2" charset="2"/>
              <a:buChar char="ü"/>
            </a:pPr>
            <a:r>
              <a:rPr lang="ar-AE" sz="2000" b="1" dirty="0">
                <a:latin typeface="Calibri" panose="020F0502020204030204" pitchFamily="34" charset="0"/>
                <a:cs typeface="Calibri" panose="020F0502020204030204" pitchFamily="34" charset="0"/>
              </a:rPr>
              <a:t>تُقلل من تكرار عمليات سحب الأموال النقدية </a:t>
            </a:r>
            <a:r>
              <a:rPr lang="ar-AE" sz="2000" dirty="0">
                <a:latin typeface="Calibri" panose="020F0502020204030204" pitchFamily="34" charset="0"/>
                <a:cs typeface="Calibri" panose="020F0502020204030204" pitchFamily="34" charset="0"/>
              </a:rPr>
              <a:t>وتوفر عمولات السحب من أجهزة الصراف الآلي.</a:t>
            </a:r>
          </a:p>
        </p:txBody>
      </p:sp>
      <p:sp>
        <p:nvSpPr>
          <p:cNvPr id="9" name="Rounded Rectangle 66">
            <a:extLst>
              <a:ext uri="{FF2B5EF4-FFF2-40B4-BE49-F238E27FC236}">
                <a16:creationId xmlns:a16="http://schemas.microsoft.com/office/drawing/2014/main" id="{8C32ED26-39A0-4C73-9E67-E9AE798853F4}"/>
              </a:ext>
            </a:extLst>
          </p:cNvPr>
          <p:cNvSpPr/>
          <p:nvPr/>
        </p:nvSpPr>
        <p:spPr>
          <a:xfrm>
            <a:off x="7567225" y="1259949"/>
            <a:ext cx="4057439" cy="929075"/>
          </a:xfrm>
          <a:prstGeom prst="roundRect">
            <a:avLst>
              <a:gd name="adj" fmla="val 6693"/>
            </a:avLst>
          </a:prstGeom>
          <a:solidFill>
            <a:schemeClr val="bg1">
              <a:alpha val="90000"/>
            </a:schemeClr>
          </a:solidFill>
          <a:ln>
            <a:solidFill>
              <a:srgbClr val="E0E0E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Picture 67">
            <a:extLst>
              <a:ext uri="{FF2B5EF4-FFF2-40B4-BE49-F238E27FC236}">
                <a16:creationId xmlns:a16="http://schemas.microsoft.com/office/drawing/2014/main" id="{08D0DE02-0C39-49EB-BDF6-6B7E710B5C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5176" y="845729"/>
            <a:ext cx="720286" cy="615095"/>
          </a:xfrm>
          <a:prstGeom prst="rect">
            <a:avLst/>
          </a:prstGeom>
        </p:spPr>
      </p:pic>
      <p:sp>
        <p:nvSpPr>
          <p:cNvPr id="11" name="Rectangle 18">
            <a:extLst>
              <a:ext uri="{FF2B5EF4-FFF2-40B4-BE49-F238E27FC236}">
                <a16:creationId xmlns:a16="http://schemas.microsoft.com/office/drawing/2014/main" id="{EC2E21C9-156B-4433-BB95-1850B1C7F895}"/>
              </a:ext>
            </a:extLst>
          </p:cNvPr>
          <p:cNvSpPr/>
          <p:nvPr/>
        </p:nvSpPr>
        <p:spPr>
          <a:xfrm>
            <a:off x="7567225" y="1399099"/>
            <a:ext cx="3961582" cy="707886"/>
          </a:xfrm>
          <a:prstGeom prst="rect">
            <a:avLst/>
          </a:prstGeom>
        </p:spPr>
        <p:txBody>
          <a:bodyPr wrap="square">
            <a:spAutoFit/>
          </a:bodyPr>
          <a:lstStyle/>
          <a:p>
            <a:pPr algn="r"/>
            <a:r>
              <a:rPr lang="ar-AE" sz="2000" dirty="0">
                <a:solidFill>
                  <a:schemeClr val="bg2">
                    <a:lumMod val="10000"/>
                  </a:schemeClr>
                </a:solidFill>
                <a:latin typeface="Calibri" panose="020F0502020204030204" pitchFamily="34" charset="0"/>
                <a:cs typeface="Calibri" panose="020F0502020204030204" pitchFamily="34" charset="0"/>
              </a:rPr>
              <a:t>تعد بطاقة الاعتماد بديلاً مطورًا للأموال النقدية، مع ايجابيات بطاقة االاعتماد.</a:t>
            </a:r>
          </a:p>
        </p:txBody>
      </p:sp>
    </p:spTree>
    <p:extLst>
      <p:ext uri="{BB962C8B-B14F-4D97-AF65-F5344CB8AC3E}">
        <p14:creationId xmlns:p14="http://schemas.microsoft.com/office/powerpoint/2010/main" val="383160837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תמונה 18" descr="תמונה שמכילה טקסט, מכשירי כתיבה&#10;&#10;התיאור נוצר באופן אוטומטי">
            <a:extLst>
              <a:ext uri="{FF2B5EF4-FFF2-40B4-BE49-F238E27FC236}">
                <a16:creationId xmlns:a16="http://schemas.microsoft.com/office/drawing/2014/main" id="{71DFCE1D-4852-40FB-A4AC-9B7B82FAA4C5}"/>
              </a:ext>
            </a:extLst>
          </p:cNvPr>
          <p:cNvPicPr>
            <a:picLocks noChangeAspect="1"/>
          </p:cNvPicPr>
          <p:nvPr/>
        </p:nvPicPr>
        <p:blipFill>
          <a:blip r:embed="rId3">
            <a:extLst>
              <a:ext uri="{28A0092B-C50C-407E-A947-70E740481C1C}">
                <a14:useLocalDpi xmlns:a14="http://schemas.microsoft.com/office/drawing/2010/main" val="0"/>
              </a:ext>
            </a:extLst>
          </a:blip>
          <a:srcRect b="15625"/>
          <a:stretch>
            <a:fillRect/>
          </a:stretch>
        </p:blipFill>
        <p:spPr>
          <a:xfrm>
            <a:off x="0" y="0"/>
            <a:ext cx="12192000" cy="6858000"/>
          </a:xfrm>
          <a:prstGeom prst="rect">
            <a:avLst/>
          </a:prstGeom>
        </p:spPr>
      </p:pic>
      <p:sp>
        <p:nvSpPr>
          <p:cNvPr id="3" name="Freeform: Shape 12">
            <a:extLst>
              <a:ext uri="{FF2B5EF4-FFF2-40B4-BE49-F238E27FC236}">
                <a16:creationId xmlns:a16="http://schemas.microsoft.com/office/drawing/2014/main" id="{9ABD3D16-C12E-4C68-B489-678B4EA59052}"/>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5" name="תיבת טקסט 4">
            <a:extLst>
              <a:ext uri="{FF2B5EF4-FFF2-40B4-BE49-F238E27FC236}">
                <a16:creationId xmlns:a16="http://schemas.microsoft.com/office/drawing/2014/main" id="{38708A34-C0AE-4191-9A03-3F8941BD01C0}"/>
              </a:ext>
            </a:extLst>
          </p:cNvPr>
          <p:cNvSpPr txBox="1"/>
          <p:nvPr/>
        </p:nvSpPr>
        <p:spPr>
          <a:xfrm>
            <a:off x="0" y="71899"/>
            <a:ext cx="12164291" cy="584775"/>
          </a:xfrm>
          <a:prstGeom prst="rect">
            <a:avLst/>
          </a:prstGeom>
          <a:noFill/>
        </p:spPr>
        <p:txBody>
          <a:bodyPr wrap="square" rtlCol="1">
            <a:spAutoFit/>
          </a:bodyPr>
          <a:lstStyle/>
          <a:p>
            <a:pPr algn="r" rtl="1"/>
            <a:r>
              <a:rPr lang="ar-AE" sz="3200" b="1">
                <a:solidFill>
                  <a:schemeClr val="bg1"/>
                </a:solidFill>
                <a:latin typeface="Calibri" panose="020F0502020204030204" pitchFamily="34" charset="0"/>
                <a:cs typeface="Calibri" panose="020F0502020204030204" pitchFamily="34" charset="0"/>
              </a:rPr>
              <a:t>ما هو إطار بطاقة الائتمان؟</a:t>
            </a:r>
            <a:endParaRPr lang="he-IL" sz="3200" b="1">
              <a:solidFill>
                <a:schemeClr val="bg1"/>
              </a:solidFill>
              <a:latin typeface="Calibri" panose="020F0502020204030204" pitchFamily="34" charset="0"/>
              <a:cs typeface="Calibri" panose="020F0502020204030204" pitchFamily="34" charset="0"/>
            </a:endParaRPr>
          </a:p>
        </p:txBody>
      </p:sp>
      <p:sp>
        <p:nvSpPr>
          <p:cNvPr id="6" name="Rectangle 18">
            <a:extLst>
              <a:ext uri="{FF2B5EF4-FFF2-40B4-BE49-F238E27FC236}">
                <a16:creationId xmlns:a16="http://schemas.microsoft.com/office/drawing/2014/main" id="{513590A3-5C14-4BB6-81AA-EEA961806ED6}"/>
              </a:ext>
            </a:extLst>
          </p:cNvPr>
          <p:cNvSpPr/>
          <p:nvPr/>
        </p:nvSpPr>
        <p:spPr>
          <a:xfrm>
            <a:off x="6883400" y="1078004"/>
            <a:ext cx="4667261" cy="2246769"/>
          </a:xfrm>
          <a:prstGeom prst="rect">
            <a:avLst/>
          </a:prstGeom>
        </p:spPr>
        <p:txBody>
          <a:bodyPr wrap="square">
            <a:spAutoFit/>
          </a:bodyPr>
          <a:lstStyle/>
          <a:p>
            <a:pPr marL="342900" indent="-342900" algn="r" rtl="1">
              <a:buFont typeface="Wingdings" panose="05000000000000000000" pitchFamily="2" charset="2"/>
              <a:buChar char="q"/>
            </a:pPr>
            <a:r>
              <a:rPr lang="ar-AE" sz="2800">
                <a:solidFill>
                  <a:schemeClr val="bg2">
                    <a:lumMod val="10000"/>
                  </a:schemeClr>
                </a:solidFill>
                <a:latin typeface="Calibri" panose="020F0502020204030204" pitchFamily="34" charset="0"/>
                <a:cs typeface="Calibri" panose="020F0502020204030204" pitchFamily="34" charset="0"/>
              </a:rPr>
              <a:t>المبلغ المخصص لنا في الحساب الجاري</a:t>
            </a:r>
            <a:endParaRPr lang="he-IL" sz="2800">
              <a:solidFill>
                <a:schemeClr val="bg2">
                  <a:lumMod val="10000"/>
                </a:schemeClr>
              </a:solidFill>
              <a:latin typeface="Calibri" panose="020F0502020204030204" pitchFamily="34" charset="0"/>
              <a:cs typeface="Calibri" panose="020F0502020204030204" pitchFamily="34" charset="0"/>
            </a:endParaRPr>
          </a:p>
          <a:p>
            <a:pPr marL="342900" indent="-342900" algn="r" rtl="1">
              <a:buFont typeface="Wingdings" panose="05000000000000000000" pitchFamily="2" charset="2"/>
              <a:buChar char="q"/>
            </a:pPr>
            <a:endParaRPr lang="he-IL" sz="2800">
              <a:solidFill>
                <a:schemeClr val="bg2">
                  <a:lumMod val="10000"/>
                </a:schemeClr>
              </a:solidFill>
              <a:latin typeface="Calibri" panose="020F0502020204030204" pitchFamily="34" charset="0"/>
              <a:cs typeface="Calibri" panose="020F0502020204030204" pitchFamily="34" charset="0"/>
            </a:endParaRPr>
          </a:p>
          <a:p>
            <a:pPr marL="342900" indent="-342900" algn="r" rtl="1">
              <a:buFont typeface="Wingdings" panose="05000000000000000000" pitchFamily="2" charset="2"/>
              <a:buChar char="q"/>
            </a:pPr>
            <a:r>
              <a:rPr lang="ar-AE" sz="2800">
                <a:solidFill>
                  <a:schemeClr val="bg2">
                    <a:lumMod val="10000"/>
                  </a:schemeClr>
                </a:solidFill>
                <a:latin typeface="Calibri" panose="020F0502020204030204" pitchFamily="34" charset="0"/>
                <a:cs typeface="Calibri" panose="020F0502020204030204" pitchFamily="34" charset="0"/>
              </a:rPr>
              <a:t>الحد الأقصى لمبلغ الفاتورة الشهرية الذي يمكننا الوصول إليه</a:t>
            </a:r>
            <a:endParaRPr lang="he-IL" sz="2800">
              <a:latin typeface="Calibri" panose="020F0502020204030204" pitchFamily="34" charset="0"/>
              <a:cs typeface="Calibri" panose="020F0502020204030204" pitchFamily="34" charset="0"/>
            </a:endParaRPr>
          </a:p>
        </p:txBody>
      </p:sp>
      <p:pic>
        <p:nvPicPr>
          <p:cNvPr id="7" name="גרפיקה 6" descr="סימן ביקורת עם מילוי מלא">
            <a:extLst>
              <a:ext uri="{FF2B5EF4-FFF2-40B4-BE49-F238E27FC236}">
                <a16:creationId xmlns:a16="http://schemas.microsoft.com/office/drawing/2014/main" id="{1FFDAB7E-AB8A-405B-BC7B-0BC42A83D94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076409" y="2073932"/>
            <a:ext cx="685800" cy="685800"/>
          </a:xfrm>
          <a:prstGeom prst="rect">
            <a:avLst/>
          </a:prstGeom>
        </p:spPr>
      </p:pic>
    </p:spTree>
    <p:extLst>
      <p:ext uri="{BB962C8B-B14F-4D97-AF65-F5344CB8AC3E}">
        <p14:creationId xmlns:p14="http://schemas.microsoft.com/office/powerpoint/2010/main" val="40299037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קבוצה 23">
            <a:extLst>
              <a:ext uri="{FF2B5EF4-FFF2-40B4-BE49-F238E27FC236}">
                <a16:creationId xmlns:a16="http://schemas.microsoft.com/office/drawing/2014/main" id="{B77C224D-16CD-4584-ACE0-12D83B0E90F4}"/>
              </a:ext>
            </a:extLst>
          </p:cNvPr>
          <p:cNvGrpSpPr/>
          <p:nvPr/>
        </p:nvGrpSpPr>
        <p:grpSpPr>
          <a:xfrm>
            <a:off x="-4799" y="0"/>
            <a:ext cx="12186589" cy="6858000"/>
            <a:chOff x="-4799" y="0"/>
            <a:chExt cx="12186589" cy="6858000"/>
          </a:xfrm>
        </p:grpSpPr>
        <p:sp>
          <p:nvSpPr>
            <p:cNvPr id="21" name="מלבן 20">
              <a:extLst>
                <a:ext uri="{FF2B5EF4-FFF2-40B4-BE49-F238E27FC236}">
                  <a16:creationId xmlns:a16="http://schemas.microsoft.com/office/drawing/2014/main" id="{180469EC-3380-42C5-8F75-92514DFC2C81}"/>
                </a:ext>
              </a:extLst>
            </p:cNvPr>
            <p:cNvSpPr/>
            <p:nvPr/>
          </p:nvSpPr>
          <p:spPr>
            <a:xfrm>
              <a:off x="-4799" y="0"/>
              <a:ext cx="1910439" cy="4286350"/>
            </a:xfrm>
            <a:prstGeom prst="rect">
              <a:avLst/>
            </a:prstGeom>
            <a:solidFill>
              <a:srgbClr val="E8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8" name="תמונה 17">
              <a:extLst>
                <a:ext uri="{FF2B5EF4-FFF2-40B4-BE49-F238E27FC236}">
                  <a16:creationId xmlns:a16="http://schemas.microsoft.com/office/drawing/2014/main" id="{D33CEB0C-A2D3-4BDE-993F-4271F134EF04}"/>
                </a:ext>
              </a:extLst>
            </p:cNvPr>
            <p:cNvPicPr>
              <a:picLocks noChangeAspect="1"/>
            </p:cNvPicPr>
            <p:nvPr/>
          </p:nvPicPr>
          <p:blipFill>
            <a:blip r:embed="rId3"/>
            <a:srcRect l="7127" t="11048" r="36394" b="15000"/>
            <a:stretch>
              <a:fillRect/>
            </a:stretch>
          </p:blipFill>
          <p:spPr>
            <a:xfrm>
              <a:off x="1910439" y="14004"/>
              <a:ext cx="8963251" cy="6843996"/>
            </a:xfrm>
            <a:prstGeom prst="rect">
              <a:avLst/>
            </a:prstGeom>
          </p:spPr>
        </p:pic>
        <p:sp>
          <p:nvSpPr>
            <p:cNvPr id="20" name="מלבן 19">
              <a:extLst>
                <a:ext uri="{FF2B5EF4-FFF2-40B4-BE49-F238E27FC236}">
                  <a16:creationId xmlns:a16="http://schemas.microsoft.com/office/drawing/2014/main" id="{5B132478-2EAC-483B-B40E-EC02F216D107}"/>
                </a:ext>
              </a:extLst>
            </p:cNvPr>
            <p:cNvSpPr/>
            <p:nvPr/>
          </p:nvSpPr>
          <p:spPr>
            <a:xfrm>
              <a:off x="10864940" y="1"/>
              <a:ext cx="1316849" cy="433024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a:extLst>
                <a:ext uri="{FF2B5EF4-FFF2-40B4-BE49-F238E27FC236}">
                  <a16:creationId xmlns:a16="http://schemas.microsoft.com/office/drawing/2014/main" id="{1F832A59-EF1D-406F-BE23-2FE55B4DF585}"/>
                </a:ext>
              </a:extLst>
            </p:cNvPr>
            <p:cNvSpPr/>
            <p:nvPr/>
          </p:nvSpPr>
          <p:spPr>
            <a:xfrm>
              <a:off x="10873690" y="4286350"/>
              <a:ext cx="1308100" cy="2571650"/>
            </a:xfrm>
            <a:prstGeom prst="rect">
              <a:avLst/>
            </a:prstGeom>
            <a:solidFill>
              <a:srgbClr val="E1C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a:extLst>
                <a:ext uri="{FF2B5EF4-FFF2-40B4-BE49-F238E27FC236}">
                  <a16:creationId xmlns:a16="http://schemas.microsoft.com/office/drawing/2014/main" id="{BCF93FED-984A-4986-9C48-D7700AAE6B4B}"/>
                </a:ext>
              </a:extLst>
            </p:cNvPr>
            <p:cNvSpPr/>
            <p:nvPr/>
          </p:nvSpPr>
          <p:spPr>
            <a:xfrm>
              <a:off x="-4799" y="4286350"/>
              <a:ext cx="1915238" cy="2571650"/>
            </a:xfrm>
            <a:prstGeom prst="rect">
              <a:avLst/>
            </a:prstGeom>
            <a:solidFill>
              <a:srgbClr val="E6D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9" name="Rectangle 18">
            <a:extLst>
              <a:ext uri="{FF2B5EF4-FFF2-40B4-BE49-F238E27FC236}">
                <a16:creationId xmlns:a16="http://schemas.microsoft.com/office/drawing/2014/main" id="{7B7A85AB-855D-4A35-BDB6-7BF3B41FBFE8}"/>
              </a:ext>
            </a:extLst>
          </p:cNvPr>
          <p:cNvSpPr/>
          <p:nvPr/>
        </p:nvSpPr>
        <p:spPr>
          <a:xfrm>
            <a:off x="7355434" y="2308731"/>
            <a:ext cx="2764421" cy="1569660"/>
          </a:xfrm>
          <a:prstGeom prst="rect">
            <a:avLst/>
          </a:prstGeom>
        </p:spPr>
        <p:txBody>
          <a:bodyPr wrap="square">
            <a:spAutoFit/>
          </a:bodyPr>
          <a:lstStyle/>
          <a:p>
            <a:pPr algn="r" rtl="1"/>
            <a:r>
              <a:rPr lang="ar-AE" sz="2400" dirty="0">
                <a:solidFill>
                  <a:schemeClr val="bg2">
                    <a:lumMod val="10000"/>
                  </a:schemeClr>
                </a:solidFill>
                <a:latin typeface="Calibri" panose="020F0502020204030204" pitchFamily="34" charset="0"/>
                <a:cs typeface="Calibri" panose="020F0502020204030204" pitchFamily="34" charset="0"/>
              </a:rPr>
              <a:t>إجمالي المعاملات التي يمكن إجراؤها باستخدام البطاقة أثناء </a:t>
            </a:r>
            <a:r>
              <a:rPr lang="ar-BH" sz="2400" dirty="0">
                <a:solidFill>
                  <a:schemeClr val="bg2">
                    <a:lumMod val="10000"/>
                  </a:schemeClr>
                </a:solidFill>
                <a:latin typeface="Calibri" panose="020F0502020204030204" pitchFamily="34" charset="0"/>
                <a:cs typeface="Calibri" panose="020F0502020204030204" pitchFamily="34" charset="0"/>
              </a:rPr>
              <a:t>دورة الفواتير الشهرية</a:t>
            </a:r>
            <a:r>
              <a:rPr lang="ar-AE" sz="2400" dirty="0">
                <a:solidFill>
                  <a:schemeClr val="bg2">
                    <a:lumMod val="10000"/>
                  </a:schemeClr>
                </a:solidFill>
                <a:latin typeface="Calibri" panose="020F0502020204030204" pitchFamily="34" charset="0"/>
                <a:cs typeface="Calibri" panose="020F0502020204030204" pitchFamily="34" charset="0"/>
              </a:rPr>
              <a:t>.</a:t>
            </a:r>
            <a:endParaRPr lang="he-IL" sz="2400" dirty="0">
              <a:solidFill>
                <a:schemeClr val="bg2">
                  <a:lumMod val="10000"/>
                </a:schemeClr>
              </a:solidFill>
              <a:latin typeface="Calibri" panose="020F0502020204030204" pitchFamily="34" charset="0"/>
              <a:cs typeface="Calibri" panose="020F0502020204030204" pitchFamily="34" charset="0"/>
            </a:endParaRPr>
          </a:p>
        </p:txBody>
      </p:sp>
      <p:sp>
        <p:nvSpPr>
          <p:cNvPr id="10" name="Rounded Rectangle 66">
            <a:extLst>
              <a:ext uri="{FF2B5EF4-FFF2-40B4-BE49-F238E27FC236}">
                <a16:creationId xmlns:a16="http://schemas.microsoft.com/office/drawing/2014/main" id="{0C9F44C9-15C5-4354-B863-1165E74A4583}"/>
              </a:ext>
            </a:extLst>
          </p:cNvPr>
          <p:cNvSpPr/>
          <p:nvPr/>
        </p:nvSpPr>
        <p:spPr>
          <a:xfrm>
            <a:off x="1473200" y="4920020"/>
            <a:ext cx="9893299" cy="941786"/>
          </a:xfrm>
          <a:prstGeom prst="roundRect">
            <a:avLst>
              <a:gd name="adj" fmla="val 6693"/>
            </a:avLst>
          </a:prstGeom>
          <a:solidFill>
            <a:schemeClr val="bg1">
              <a:alpha val="90000"/>
            </a:schemeClr>
          </a:solidFill>
          <a:ln>
            <a:solidFill>
              <a:srgbClr val="E0E0E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Picture 67">
            <a:extLst>
              <a:ext uri="{FF2B5EF4-FFF2-40B4-BE49-F238E27FC236}">
                <a16:creationId xmlns:a16="http://schemas.microsoft.com/office/drawing/2014/main" id="{D6FA28FC-A7FF-4E25-98D5-5A58A14F8D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0846" y="4509490"/>
            <a:ext cx="720286" cy="615095"/>
          </a:xfrm>
          <a:prstGeom prst="rect">
            <a:avLst/>
          </a:prstGeom>
        </p:spPr>
      </p:pic>
      <p:sp>
        <p:nvSpPr>
          <p:cNvPr id="12" name="Rectangle 18">
            <a:extLst>
              <a:ext uri="{FF2B5EF4-FFF2-40B4-BE49-F238E27FC236}">
                <a16:creationId xmlns:a16="http://schemas.microsoft.com/office/drawing/2014/main" id="{0EAA08D3-A72B-49BD-9944-BCA2CAA94E76}"/>
              </a:ext>
            </a:extLst>
          </p:cNvPr>
          <p:cNvSpPr/>
          <p:nvPr/>
        </p:nvSpPr>
        <p:spPr>
          <a:xfrm>
            <a:off x="1473200" y="5028168"/>
            <a:ext cx="9699336" cy="707886"/>
          </a:xfrm>
          <a:prstGeom prst="rect">
            <a:avLst/>
          </a:prstGeom>
        </p:spPr>
        <p:txBody>
          <a:bodyPr wrap="square">
            <a:spAutoFit/>
          </a:bodyPr>
          <a:lstStyle/>
          <a:p>
            <a:pPr algn="r"/>
            <a:r>
              <a:rPr lang="ar-AE" sz="2000">
                <a:solidFill>
                  <a:schemeClr val="bg2">
                    <a:lumMod val="10000"/>
                  </a:schemeClr>
                </a:solidFill>
                <a:latin typeface="Calibri" panose="020F0502020204030204" pitchFamily="34" charset="0"/>
                <a:cs typeface="Calibri" panose="020F0502020204030204" pitchFamily="34" charset="0"/>
              </a:rPr>
              <a:t>في كلتا الحالتين، فإن الحديث يدور حول استخدام </a:t>
            </a:r>
            <a:r>
              <a:rPr lang="ar-AE" sz="2000" b="1">
                <a:solidFill>
                  <a:schemeClr val="bg2">
                    <a:lumMod val="10000"/>
                  </a:schemeClr>
                </a:solidFill>
                <a:latin typeface="Calibri" panose="020F0502020204030204" pitchFamily="34" charset="0"/>
                <a:cs typeface="Calibri" panose="020F0502020204030204" pitchFamily="34" charset="0"/>
              </a:rPr>
              <a:t>مال ليس ملكنا</a:t>
            </a:r>
            <a:r>
              <a:rPr lang="ar-AE" sz="2000">
                <a:solidFill>
                  <a:schemeClr val="bg2">
                    <a:lumMod val="10000"/>
                  </a:schemeClr>
                </a:solidFill>
                <a:latin typeface="Calibri" panose="020F0502020204030204" pitchFamily="34" charset="0"/>
                <a:cs typeface="Calibri" panose="020F0502020204030204" pitchFamily="34" charset="0"/>
              </a:rPr>
              <a:t>. من أجل الحفاظ على ميزانية منزلية متوازنة، نحن نحتاج إلى ملائمة القيمة الكلية للإطارين مع احتياجاتنا وقدرتنا على السداد.</a:t>
            </a:r>
            <a:endParaRPr lang="he-IL" sz="2000">
              <a:solidFill>
                <a:schemeClr val="bg2">
                  <a:lumMod val="10000"/>
                </a:schemeClr>
              </a:solidFill>
              <a:latin typeface="Calibri" panose="020F0502020204030204" pitchFamily="34" charset="0"/>
              <a:cs typeface="Calibri" panose="020F0502020204030204" pitchFamily="34" charset="0"/>
            </a:endParaRPr>
          </a:p>
        </p:txBody>
      </p:sp>
      <p:pic>
        <p:nvPicPr>
          <p:cNvPr id="7" name="גרפיקה 6" descr="בנק עם מילוי מלא">
            <a:extLst>
              <a:ext uri="{FF2B5EF4-FFF2-40B4-BE49-F238E27FC236}">
                <a16:creationId xmlns:a16="http://schemas.microsoft.com/office/drawing/2014/main" id="{A10BA775-B449-4A9B-BD75-761707D997E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836567" y="974858"/>
            <a:ext cx="914400" cy="914400"/>
          </a:xfrm>
          <a:prstGeom prst="rect">
            <a:avLst/>
          </a:prstGeom>
        </p:spPr>
      </p:pic>
      <p:pic>
        <p:nvPicPr>
          <p:cNvPr id="13" name="גרפיקה 12" descr="כרטיס אשראי עם מילוי מלא">
            <a:extLst>
              <a:ext uri="{FF2B5EF4-FFF2-40B4-BE49-F238E27FC236}">
                <a16:creationId xmlns:a16="http://schemas.microsoft.com/office/drawing/2014/main" id="{C4F70AAE-BAE8-4F80-9D28-A5190FE13C3C}"/>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9232614" y="1063851"/>
            <a:ext cx="914400" cy="914400"/>
          </a:xfrm>
          <a:prstGeom prst="rect">
            <a:avLst/>
          </a:prstGeom>
        </p:spPr>
      </p:pic>
      <p:sp>
        <p:nvSpPr>
          <p:cNvPr id="17" name="Rectangle 18">
            <a:extLst>
              <a:ext uri="{FF2B5EF4-FFF2-40B4-BE49-F238E27FC236}">
                <a16:creationId xmlns:a16="http://schemas.microsoft.com/office/drawing/2014/main" id="{5486F7EF-444F-406A-B713-27C2DD9A1620}"/>
              </a:ext>
            </a:extLst>
          </p:cNvPr>
          <p:cNvSpPr/>
          <p:nvPr/>
        </p:nvSpPr>
        <p:spPr>
          <a:xfrm>
            <a:off x="2637664" y="2246565"/>
            <a:ext cx="3379928" cy="1569660"/>
          </a:xfrm>
          <a:prstGeom prst="rect">
            <a:avLst/>
          </a:prstGeom>
        </p:spPr>
        <p:txBody>
          <a:bodyPr wrap="square">
            <a:spAutoFit/>
          </a:bodyPr>
          <a:lstStyle/>
          <a:p>
            <a:pPr algn="r" rtl="1"/>
            <a:r>
              <a:rPr lang="ar-AE" sz="2400" dirty="0">
                <a:solidFill>
                  <a:schemeClr val="bg2">
                    <a:lumMod val="10000"/>
                  </a:schemeClr>
                </a:solidFill>
                <a:latin typeface="Calibri" panose="020F0502020204030204" pitchFamily="34" charset="0"/>
                <a:cs typeface="Calibri" panose="020F0502020204030204" pitchFamily="34" charset="0"/>
              </a:rPr>
              <a:t>مبلغ من المال يخصصه البنك </a:t>
            </a:r>
            <a:r>
              <a:rPr lang="ar-BH" sz="2400" dirty="0">
                <a:solidFill>
                  <a:schemeClr val="bg2">
                    <a:lumMod val="10000"/>
                  </a:schemeClr>
                </a:solidFill>
                <a:latin typeface="Calibri" panose="020F0502020204030204" pitchFamily="34" charset="0"/>
                <a:cs typeface="Calibri" panose="020F0502020204030204" pitchFamily="34" charset="0"/>
              </a:rPr>
              <a:t>لإتاحة مرونة لإدارة الحساب</a:t>
            </a:r>
            <a:r>
              <a:rPr lang="ar-AE" sz="2400" dirty="0">
                <a:solidFill>
                  <a:schemeClr val="bg2">
                    <a:lumMod val="10000"/>
                  </a:schemeClr>
                </a:solidFill>
                <a:latin typeface="Calibri" panose="020F0502020204030204" pitchFamily="34" charset="0"/>
                <a:cs typeface="Calibri" panose="020F0502020204030204" pitchFamily="34" charset="0"/>
              </a:rPr>
              <a:t>. إن استخدام الإطار هو بمثابة التواجد في حساب مدين.</a:t>
            </a:r>
          </a:p>
        </p:txBody>
      </p:sp>
      <p:sp>
        <p:nvSpPr>
          <p:cNvPr id="3" name="Freeform: Shape 12">
            <a:extLst>
              <a:ext uri="{FF2B5EF4-FFF2-40B4-BE49-F238E27FC236}">
                <a16:creationId xmlns:a16="http://schemas.microsoft.com/office/drawing/2014/main" id="{9ABD3D16-C12E-4C68-B489-678B4EA59052}"/>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5" name="תיבת טקסט 4">
            <a:extLst>
              <a:ext uri="{FF2B5EF4-FFF2-40B4-BE49-F238E27FC236}">
                <a16:creationId xmlns:a16="http://schemas.microsoft.com/office/drawing/2014/main" id="{38708A34-C0AE-4191-9A03-3F8941BD01C0}"/>
              </a:ext>
            </a:extLst>
          </p:cNvPr>
          <p:cNvSpPr txBox="1"/>
          <p:nvPr/>
        </p:nvSpPr>
        <p:spPr>
          <a:xfrm>
            <a:off x="0" y="71899"/>
            <a:ext cx="12164291" cy="584775"/>
          </a:xfrm>
          <a:prstGeom prst="rect">
            <a:avLst/>
          </a:prstGeom>
          <a:noFill/>
        </p:spPr>
        <p:txBody>
          <a:bodyPr wrap="square" rtlCol="1">
            <a:spAutoFit/>
          </a:bodyPr>
          <a:lstStyle/>
          <a:p>
            <a:pPr algn="r" rtl="1"/>
            <a:r>
              <a:rPr lang="ar-AE" sz="3200" b="1">
                <a:solidFill>
                  <a:schemeClr val="bg1"/>
                </a:solidFill>
                <a:latin typeface="Calibri" panose="020F0502020204030204" pitchFamily="34" charset="0"/>
                <a:cs typeface="Calibri" panose="020F0502020204030204" pitchFamily="34" charset="0"/>
              </a:rPr>
              <a:t>ما هو الفرق بين إطار بطاقة الائتمان وإطار الحساب الجاري؟</a:t>
            </a:r>
          </a:p>
        </p:txBody>
      </p:sp>
      <p:sp>
        <p:nvSpPr>
          <p:cNvPr id="25" name="Rectangle 18">
            <a:extLst>
              <a:ext uri="{FF2B5EF4-FFF2-40B4-BE49-F238E27FC236}">
                <a16:creationId xmlns:a16="http://schemas.microsoft.com/office/drawing/2014/main" id="{26646759-4C46-489E-A1EC-979B8FF7E120}"/>
              </a:ext>
            </a:extLst>
          </p:cNvPr>
          <p:cNvSpPr/>
          <p:nvPr/>
        </p:nvSpPr>
        <p:spPr>
          <a:xfrm>
            <a:off x="7355434" y="1067204"/>
            <a:ext cx="1801051" cy="830997"/>
          </a:xfrm>
          <a:prstGeom prst="rect">
            <a:avLst/>
          </a:prstGeom>
        </p:spPr>
        <p:txBody>
          <a:bodyPr wrap="square">
            <a:spAutoFit/>
          </a:bodyPr>
          <a:lstStyle/>
          <a:p>
            <a:pPr algn="r" rtl="1"/>
            <a:r>
              <a:rPr lang="ar-AE" sz="2400" b="1">
                <a:solidFill>
                  <a:schemeClr val="bg2">
                    <a:lumMod val="10000"/>
                  </a:schemeClr>
                </a:solidFill>
                <a:latin typeface="Calibri" panose="020F0502020204030204" pitchFamily="34" charset="0"/>
                <a:cs typeface="Calibri" panose="020F0502020204030204" pitchFamily="34" charset="0"/>
              </a:rPr>
              <a:t>إطار بطاقة الائتمان</a:t>
            </a:r>
            <a:endParaRPr lang="he-IL" sz="2400">
              <a:solidFill>
                <a:schemeClr val="bg2">
                  <a:lumMod val="10000"/>
                </a:schemeClr>
              </a:solidFill>
              <a:latin typeface="Calibri" panose="020F0502020204030204" pitchFamily="34" charset="0"/>
              <a:cs typeface="Calibri" panose="020F0502020204030204" pitchFamily="34" charset="0"/>
            </a:endParaRPr>
          </a:p>
        </p:txBody>
      </p:sp>
      <p:sp>
        <p:nvSpPr>
          <p:cNvPr id="26" name="Rectangle 18">
            <a:extLst>
              <a:ext uri="{FF2B5EF4-FFF2-40B4-BE49-F238E27FC236}">
                <a16:creationId xmlns:a16="http://schemas.microsoft.com/office/drawing/2014/main" id="{7F782ED1-0D5C-45A2-B328-B9D68612BC43}"/>
              </a:ext>
            </a:extLst>
          </p:cNvPr>
          <p:cNvSpPr/>
          <p:nvPr/>
        </p:nvSpPr>
        <p:spPr>
          <a:xfrm>
            <a:off x="2566206" y="1103694"/>
            <a:ext cx="2159953" cy="830997"/>
          </a:xfrm>
          <a:prstGeom prst="rect">
            <a:avLst/>
          </a:prstGeom>
        </p:spPr>
        <p:txBody>
          <a:bodyPr wrap="square">
            <a:spAutoFit/>
          </a:bodyPr>
          <a:lstStyle/>
          <a:p>
            <a:pPr algn="r" rtl="1"/>
            <a:r>
              <a:rPr lang="ar-AE" sz="2400" b="1">
                <a:solidFill>
                  <a:schemeClr val="bg2">
                    <a:lumMod val="10000"/>
                  </a:schemeClr>
                </a:solidFill>
                <a:latin typeface="Calibri" panose="020F0502020204030204" pitchFamily="34" charset="0"/>
                <a:cs typeface="Calibri" panose="020F0502020204030204" pitchFamily="34" charset="0"/>
              </a:rPr>
              <a:t>إطار الائتمان في البنك</a:t>
            </a:r>
            <a:endParaRPr lang="he-IL" sz="2400">
              <a:solidFill>
                <a:schemeClr val="bg2">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223792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12">
            <a:extLst>
              <a:ext uri="{FF2B5EF4-FFF2-40B4-BE49-F238E27FC236}">
                <a16:creationId xmlns:a16="http://schemas.microsoft.com/office/drawing/2014/main" id="{9ABD3D16-C12E-4C68-B489-678B4EA59052}"/>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5" name="תיבת טקסט 4">
            <a:extLst>
              <a:ext uri="{FF2B5EF4-FFF2-40B4-BE49-F238E27FC236}">
                <a16:creationId xmlns:a16="http://schemas.microsoft.com/office/drawing/2014/main" id="{38708A34-C0AE-4191-9A03-3F8941BD01C0}"/>
              </a:ext>
            </a:extLst>
          </p:cNvPr>
          <p:cNvSpPr txBox="1"/>
          <p:nvPr/>
        </p:nvSpPr>
        <p:spPr>
          <a:xfrm>
            <a:off x="0" y="71899"/>
            <a:ext cx="12164291" cy="584775"/>
          </a:xfrm>
          <a:prstGeom prst="rect">
            <a:avLst/>
          </a:prstGeom>
          <a:noFill/>
        </p:spPr>
        <p:txBody>
          <a:bodyPr wrap="square" rtlCol="1">
            <a:spAutoFit/>
          </a:bodyPr>
          <a:lstStyle/>
          <a:p>
            <a:pPr algn="r" rtl="1"/>
            <a:r>
              <a:rPr lang="ar-AE" sz="3200" b="1">
                <a:solidFill>
                  <a:schemeClr val="bg1"/>
                </a:solidFill>
                <a:latin typeface="Calibri" panose="020F0502020204030204" pitchFamily="34" charset="0"/>
                <a:cs typeface="Calibri" panose="020F0502020204030204" pitchFamily="34" charset="0"/>
              </a:rPr>
              <a:t>التقسيط أو عدم التقسيط لدفعات - ماذا تقولون؟</a:t>
            </a:r>
            <a:endParaRPr lang="he-IL" sz="3200" b="1">
              <a:solidFill>
                <a:schemeClr val="bg1"/>
              </a:solidFill>
              <a:latin typeface="Calibri" panose="020F0502020204030204" pitchFamily="34" charset="0"/>
              <a:cs typeface="Calibri" panose="020F0502020204030204" pitchFamily="34" charset="0"/>
            </a:endParaRPr>
          </a:p>
        </p:txBody>
      </p:sp>
      <p:sp>
        <p:nvSpPr>
          <p:cNvPr id="12" name="Rectangle 18">
            <a:extLst>
              <a:ext uri="{FF2B5EF4-FFF2-40B4-BE49-F238E27FC236}">
                <a16:creationId xmlns:a16="http://schemas.microsoft.com/office/drawing/2014/main" id="{C783A942-3F87-4DCC-ADD7-5DA168669091}"/>
              </a:ext>
            </a:extLst>
          </p:cNvPr>
          <p:cNvSpPr/>
          <p:nvPr/>
        </p:nvSpPr>
        <p:spPr>
          <a:xfrm>
            <a:off x="8496300" y="5145824"/>
            <a:ext cx="2717800" cy="461665"/>
          </a:xfrm>
          <a:prstGeom prst="rect">
            <a:avLst/>
          </a:prstGeom>
        </p:spPr>
        <p:txBody>
          <a:bodyPr wrap="square">
            <a:spAutoFit/>
          </a:bodyPr>
          <a:lstStyle/>
          <a:p>
            <a:pPr algn="ctr"/>
            <a:r>
              <a:rPr lang="ar-AE" sz="2400">
                <a:solidFill>
                  <a:schemeClr val="bg2">
                    <a:lumMod val="10000"/>
                  </a:schemeClr>
                </a:solidFill>
                <a:latin typeface="Calibri" panose="020F0502020204030204" pitchFamily="34" charset="0"/>
                <a:cs typeface="Calibri" panose="020F0502020204030204" pitchFamily="34" charset="0"/>
              </a:rPr>
              <a:t>براد جديد: 2،500 شيكل</a:t>
            </a:r>
            <a:endParaRPr lang="he-IL" sz="2400">
              <a:solidFill>
                <a:schemeClr val="bg2">
                  <a:lumMod val="10000"/>
                </a:schemeClr>
              </a:solidFill>
              <a:latin typeface="Calibri" panose="020F0502020204030204" pitchFamily="34" charset="0"/>
              <a:cs typeface="Calibri" panose="020F0502020204030204" pitchFamily="34" charset="0"/>
            </a:endParaRPr>
          </a:p>
        </p:txBody>
      </p:sp>
      <p:sp>
        <p:nvSpPr>
          <p:cNvPr id="13" name="Rectangle 18">
            <a:extLst>
              <a:ext uri="{FF2B5EF4-FFF2-40B4-BE49-F238E27FC236}">
                <a16:creationId xmlns:a16="http://schemas.microsoft.com/office/drawing/2014/main" id="{210BC072-6340-4FF5-ABF7-6E67FCCAC7A6}"/>
              </a:ext>
            </a:extLst>
          </p:cNvPr>
          <p:cNvSpPr/>
          <p:nvPr/>
        </p:nvSpPr>
        <p:spPr>
          <a:xfrm>
            <a:off x="5032378" y="5145824"/>
            <a:ext cx="2717800" cy="830997"/>
          </a:xfrm>
          <a:prstGeom prst="rect">
            <a:avLst/>
          </a:prstGeom>
        </p:spPr>
        <p:txBody>
          <a:bodyPr wrap="square">
            <a:spAutoFit/>
          </a:bodyPr>
          <a:lstStyle/>
          <a:p>
            <a:pPr algn="ctr"/>
            <a:r>
              <a:rPr lang="ar-AE" sz="2400">
                <a:solidFill>
                  <a:schemeClr val="bg2">
                    <a:lumMod val="10000"/>
                  </a:schemeClr>
                </a:solidFill>
                <a:latin typeface="Calibri" panose="020F0502020204030204" pitchFamily="34" charset="0"/>
                <a:cs typeface="Calibri" panose="020F0502020204030204" pitchFamily="34" charset="0"/>
              </a:rPr>
              <a:t>دورة جمباز للطفلة: 250 شيكل شهرياً</a:t>
            </a:r>
            <a:endParaRPr lang="he-IL" sz="2400">
              <a:solidFill>
                <a:schemeClr val="bg2">
                  <a:lumMod val="10000"/>
                </a:schemeClr>
              </a:solidFill>
              <a:latin typeface="Calibri" panose="020F0502020204030204" pitchFamily="34" charset="0"/>
              <a:cs typeface="Calibri" panose="020F0502020204030204" pitchFamily="34" charset="0"/>
            </a:endParaRPr>
          </a:p>
        </p:txBody>
      </p:sp>
      <p:sp>
        <p:nvSpPr>
          <p:cNvPr id="14" name="Rectangle 18">
            <a:extLst>
              <a:ext uri="{FF2B5EF4-FFF2-40B4-BE49-F238E27FC236}">
                <a16:creationId xmlns:a16="http://schemas.microsoft.com/office/drawing/2014/main" id="{4B50CD72-80B3-4178-A0D4-1C922DEFC940}"/>
              </a:ext>
            </a:extLst>
          </p:cNvPr>
          <p:cNvSpPr/>
          <p:nvPr/>
        </p:nvSpPr>
        <p:spPr>
          <a:xfrm>
            <a:off x="1549400" y="5145824"/>
            <a:ext cx="2717800" cy="830997"/>
          </a:xfrm>
          <a:prstGeom prst="rect">
            <a:avLst/>
          </a:prstGeom>
        </p:spPr>
        <p:txBody>
          <a:bodyPr wrap="square">
            <a:spAutoFit/>
          </a:bodyPr>
          <a:lstStyle/>
          <a:p>
            <a:pPr algn="ctr" rtl="0"/>
            <a:r>
              <a:rPr lang="ar-AE" sz="2400">
                <a:solidFill>
                  <a:schemeClr val="bg2">
                    <a:lumMod val="10000"/>
                  </a:schemeClr>
                </a:solidFill>
                <a:latin typeface="Calibri" panose="020F0502020204030204" pitchFamily="34" charset="0"/>
                <a:cs typeface="Calibri" panose="020F0502020204030204" pitchFamily="34" charset="0"/>
              </a:rPr>
              <a:t>شراء في السوبر ماركت: 600 شيكل شهرياً</a:t>
            </a:r>
            <a:endParaRPr lang="he-IL" sz="2400">
              <a:solidFill>
                <a:schemeClr val="bg2">
                  <a:lumMod val="10000"/>
                </a:schemeClr>
              </a:solidFill>
              <a:latin typeface="Calibri" panose="020F0502020204030204" pitchFamily="34" charset="0"/>
              <a:cs typeface="Calibri" panose="020F0502020204030204" pitchFamily="34" charset="0"/>
            </a:endParaRPr>
          </a:p>
        </p:txBody>
      </p:sp>
      <p:pic>
        <p:nvPicPr>
          <p:cNvPr id="6" name="תמונה 5">
            <a:extLst>
              <a:ext uri="{FF2B5EF4-FFF2-40B4-BE49-F238E27FC236}">
                <a16:creationId xmlns:a16="http://schemas.microsoft.com/office/drawing/2014/main" id="{8BDC9582-5A6C-40A7-A947-CE233323B4E4}"/>
              </a:ext>
            </a:extLst>
          </p:cNvPr>
          <p:cNvPicPr>
            <a:picLocks noChangeAspect="1"/>
          </p:cNvPicPr>
          <p:nvPr/>
        </p:nvPicPr>
        <p:blipFill>
          <a:blip r:embed="rId3"/>
          <a:stretch>
            <a:fillRect/>
          </a:stretch>
        </p:blipFill>
        <p:spPr>
          <a:xfrm>
            <a:off x="8699500" y="1404317"/>
            <a:ext cx="2619377" cy="35242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תמונה 7" descr="תמונה שמכילה קומה, מקורה&#10;&#10;התיאור נוצר באופן אוטומטי">
            <a:extLst>
              <a:ext uri="{FF2B5EF4-FFF2-40B4-BE49-F238E27FC236}">
                <a16:creationId xmlns:a16="http://schemas.microsoft.com/office/drawing/2014/main" id="{8BADEA8C-F9C4-4100-9251-8294F3E69BCE}"/>
              </a:ext>
            </a:extLst>
          </p:cNvPr>
          <p:cNvPicPr>
            <a:picLocks noChangeAspect="1"/>
          </p:cNvPicPr>
          <p:nvPr/>
        </p:nvPicPr>
        <p:blipFill>
          <a:blip r:embed="rId4">
            <a:extLst>
              <a:ext uri="{28A0092B-C50C-407E-A947-70E740481C1C}">
                <a14:useLocalDpi xmlns:a14="http://schemas.microsoft.com/office/drawing/2010/main" val="0"/>
              </a:ext>
            </a:extLst>
          </a:blip>
          <a:srcRect l="48887" r="2593"/>
          <a:stretch>
            <a:fillRect/>
          </a:stretch>
        </p:blipFill>
        <p:spPr>
          <a:xfrm>
            <a:off x="5126761" y="1397176"/>
            <a:ext cx="2619378" cy="35280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9" name="תמונה 18" descr="תמונה שמכילה מריצה, תובלה, צהוב&#10;&#10;התיאור נוצר באופן אוטומטי">
            <a:extLst>
              <a:ext uri="{FF2B5EF4-FFF2-40B4-BE49-F238E27FC236}">
                <a16:creationId xmlns:a16="http://schemas.microsoft.com/office/drawing/2014/main" id="{9D63266D-1E90-45DC-8AF7-A89669653873}"/>
              </a:ext>
            </a:extLst>
          </p:cNvPr>
          <p:cNvPicPr>
            <a:picLocks noChangeAspect="1"/>
          </p:cNvPicPr>
          <p:nvPr/>
        </p:nvPicPr>
        <p:blipFill>
          <a:blip r:embed="rId5">
            <a:extLst>
              <a:ext uri="{28A0092B-C50C-407E-A947-70E740481C1C}">
                <a14:useLocalDpi xmlns:a14="http://schemas.microsoft.com/office/drawing/2010/main" val="0"/>
              </a:ext>
            </a:extLst>
          </a:blip>
          <a:srcRect l="12501" r="49063"/>
          <a:stretch>
            <a:fillRect/>
          </a:stretch>
        </p:blipFill>
        <p:spPr>
          <a:xfrm>
            <a:off x="1461271" y="1397176"/>
            <a:ext cx="2712130" cy="35280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6773680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תמונה 17">
            <a:extLst>
              <a:ext uri="{FF2B5EF4-FFF2-40B4-BE49-F238E27FC236}">
                <a16:creationId xmlns:a16="http://schemas.microsoft.com/office/drawing/2014/main" id="{B2F61358-F5FB-4DAA-8AB1-42E1DF01F575}"/>
              </a:ext>
            </a:extLst>
          </p:cNvPr>
          <p:cNvPicPr>
            <a:picLocks noChangeAspect="1"/>
          </p:cNvPicPr>
          <p:nvPr/>
        </p:nvPicPr>
        <p:blipFill>
          <a:blip r:embed="rId3"/>
          <a:stretch>
            <a:fillRect/>
          </a:stretch>
        </p:blipFill>
        <p:spPr>
          <a:xfrm>
            <a:off x="-82552" y="0"/>
            <a:ext cx="9822320" cy="6857999"/>
          </a:xfrm>
          <a:prstGeom prst="rect">
            <a:avLst/>
          </a:prstGeom>
        </p:spPr>
      </p:pic>
      <p:sp>
        <p:nvSpPr>
          <p:cNvPr id="3" name="Freeform: Shape 12">
            <a:extLst>
              <a:ext uri="{FF2B5EF4-FFF2-40B4-BE49-F238E27FC236}">
                <a16:creationId xmlns:a16="http://schemas.microsoft.com/office/drawing/2014/main" id="{9ABD3D16-C12E-4C68-B489-678B4EA59052}"/>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5" name="תיבת טקסט 4">
            <a:extLst>
              <a:ext uri="{FF2B5EF4-FFF2-40B4-BE49-F238E27FC236}">
                <a16:creationId xmlns:a16="http://schemas.microsoft.com/office/drawing/2014/main" id="{38708A34-C0AE-4191-9A03-3F8941BD01C0}"/>
              </a:ext>
            </a:extLst>
          </p:cNvPr>
          <p:cNvSpPr txBox="1"/>
          <p:nvPr/>
        </p:nvSpPr>
        <p:spPr>
          <a:xfrm>
            <a:off x="0" y="71899"/>
            <a:ext cx="12164291" cy="584775"/>
          </a:xfrm>
          <a:prstGeom prst="rect">
            <a:avLst/>
          </a:prstGeom>
          <a:noFill/>
        </p:spPr>
        <p:txBody>
          <a:bodyPr wrap="square" rtlCol="1">
            <a:spAutoFit/>
          </a:bodyPr>
          <a:lstStyle/>
          <a:p>
            <a:pPr algn="r" rtl="1"/>
            <a:r>
              <a:rPr lang="ar-AE" sz="3200" b="1">
                <a:solidFill>
                  <a:schemeClr val="bg1"/>
                </a:solidFill>
                <a:latin typeface="Calibri" panose="020F0502020204030204" pitchFamily="34" charset="0"/>
                <a:cs typeface="Calibri" panose="020F0502020204030204" pitchFamily="34" charset="0"/>
              </a:rPr>
              <a:t>متى يُسهل التقسيط الى دفعات على مقدار المصاريف الشهرية؟</a:t>
            </a:r>
          </a:p>
        </p:txBody>
      </p:sp>
      <p:sp>
        <p:nvSpPr>
          <p:cNvPr id="17" name="Rectangle 18">
            <a:extLst>
              <a:ext uri="{FF2B5EF4-FFF2-40B4-BE49-F238E27FC236}">
                <a16:creationId xmlns:a16="http://schemas.microsoft.com/office/drawing/2014/main" id="{0CAA36CF-0780-4722-8AD2-A98BF28F957C}"/>
              </a:ext>
            </a:extLst>
          </p:cNvPr>
          <p:cNvSpPr/>
          <p:nvPr/>
        </p:nvSpPr>
        <p:spPr>
          <a:xfrm>
            <a:off x="7257448" y="895014"/>
            <a:ext cx="4644580" cy="1323439"/>
          </a:xfrm>
          <a:prstGeom prst="rect">
            <a:avLst/>
          </a:prstGeom>
        </p:spPr>
        <p:txBody>
          <a:bodyPr wrap="square">
            <a:spAutoFit/>
          </a:bodyPr>
          <a:lstStyle/>
          <a:p>
            <a:pPr marL="342900" indent="-342900" algn="r" rtl="1">
              <a:buFont typeface="Arial" panose="020B0604020202020204" pitchFamily="34" charset="0"/>
              <a:buChar char="•"/>
            </a:pPr>
            <a:r>
              <a:rPr lang="ar-AE" sz="2000" b="1">
                <a:solidFill>
                  <a:schemeClr val="bg2">
                    <a:lumMod val="10000"/>
                  </a:schemeClr>
                </a:solidFill>
                <a:latin typeface="Calibri" panose="020F0502020204030204" pitchFamily="34" charset="0"/>
                <a:cs typeface="Calibri" panose="020F0502020204030204" pitchFamily="34" charset="0"/>
              </a:rPr>
              <a:t>شراء</a:t>
            </a:r>
            <a:r>
              <a:rPr lang="ar-AE" sz="2000">
                <a:solidFill>
                  <a:schemeClr val="bg2">
                    <a:lumMod val="10000"/>
                  </a:schemeClr>
                </a:solidFill>
                <a:latin typeface="Calibri" panose="020F0502020204030204" pitchFamily="34" charset="0"/>
                <a:cs typeface="Calibri" panose="020F0502020204030204" pitchFamily="34" charset="0"/>
              </a:rPr>
              <a:t> </a:t>
            </a:r>
            <a:r>
              <a:rPr lang="ar-AE" sz="2000" b="1">
                <a:solidFill>
                  <a:schemeClr val="bg2">
                    <a:lumMod val="10000"/>
                  </a:schemeClr>
                </a:solidFill>
                <a:latin typeface="Calibri" panose="020F0502020204030204" pitchFamily="34" charset="0"/>
                <a:cs typeface="Calibri" panose="020F0502020204030204" pitchFamily="34" charset="0"/>
              </a:rPr>
              <a:t>لمرة واحدة </a:t>
            </a:r>
            <a:r>
              <a:rPr lang="ar-AE" sz="2000">
                <a:solidFill>
                  <a:schemeClr val="bg2">
                    <a:lumMod val="10000"/>
                  </a:schemeClr>
                </a:solidFill>
                <a:latin typeface="Calibri" panose="020F0502020204030204" pitchFamily="34" charset="0"/>
                <a:cs typeface="Calibri" panose="020F0502020204030204" pitchFamily="34" charset="0"/>
              </a:rPr>
              <a:t>لمنتجات باهظة الثمن.</a:t>
            </a:r>
          </a:p>
          <a:p>
            <a:pPr marL="342900" indent="-342900" algn="r" rtl="1">
              <a:buFont typeface="Arial" panose="020B0604020202020204" pitchFamily="34" charset="0"/>
              <a:buChar char="•"/>
            </a:pPr>
            <a:r>
              <a:rPr lang="ar-AE" sz="2000">
                <a:solidFill>
                  <a:schemeClr val="bg2">
                    <a:lumMod val="10000"/>
                  </a:schemeClr>
                </a:solidFill>
                <a:latin typeface="Calibri" panose="020F0502020204030204" pitchFamily="34" charset="0"/>
                <a:cs typeface="Calibri" panose="020F0502020204030204" pitchFamily="34" charset="0"/>
              </a:rPr>
              <a:t>الدفع مقابل </a:t>
            </a:r>
            <a:r>
              <a:rPr lang="ar-AE" sz="2000" b="1">
                <a:solidFill>
                  <a:schemeClr val="bg2">
                    <a:lumMod val="10000"/>
                  </a:schemeClr>
                </a:solidFill>
                <a:latin typeface="Calibri" panose="020F0502020204030204" pitchFamily="34" charset="0"/>
                <a:cs typeface="Calibri" panose="020F0502020204030204" pitchFamily="34" charset="0"/>
              </a:rPr>
              <a:t>خدمة أو منتج نحصل عليه بشكل مستمر</a:t>
            </a:r>
            <a:r>
              <a:rPr lang="ar-AE" sz="2000">
                <a:solidFill>
                  <a:schemeClr val="bg2">
                    <a:lumMod val="10000"/>
                  </a:schemeClr>
                </a:solidFill>
                <a:latin typeface="Calibri" panose="020F0502020204030204" pitchFamily="34" charset="0"/>
                <a:cs typeface="Calibri" panose="020F0502020204030204" pitchFamily="34" charset="0"/>
              </a:rPr>
              <a:t>.</a:t>
            </a:r>
            <a:endParaRPr lang="he-IL" sz="2000">
              <a:solidFill>
                <a:schemeClr val="bg2">
                  <a:lumMod val="10000"/>
                </a:schemeClr>
              </a:solidFill>
              <a:latin typeface="Calibri" panose="020F0502020204030204" pitchFamily="34" charset="0"/>
              <a:cs typeface="Calibri" panose="020F0502020204030204" pitchFamily="34" charset="0"/>
            </a:endParaRPr>
          </a:p>
          <a:p>
            <a:pPr algn="r" rtl="1"/>
            <a:endParaRPr lang="he-IL" sz="2000">
              <a:solidFill>
                <a:schemeClr val="bg2">
                  <a:lumMod val="10000"/>
                </a:schemeClr>
              </a:solidFill>
              <a:latin typeface="Calibri" panose="020F0502020204030204" pitchFamily="34" charset="0"/>
              <a:cs typeface="Calibri" panose="020F0502020204030204" pitchFamily="34" charset="0"/>
            </a:endParaRPr>
          </a:p>
        </p:txBody>
      </p:sp>
      <p:sp>
        <p:nvSpPr>
          <p:cNvPr id="20" name="Rounded Rectangle 66">
            <a:extLst>
              <a:ext uri="{FF2B5EF4-FFF2-40B4-BE49-F238E27FC236}">
                <a16:creationId xmlns:a16="http://schemas.microsoft.com/office/drawing/2014/main" id="{EC4FB8B8-1B11-4F6E-806B-D3B356F96B06}"/>
              </a:ext>
            </a:extLst>
          </p:cNvPr>
          <p:cNvSpPr/>
          <p:nvPr/>
        </p:nvSpPr>
        <p:spPr>
          <a:xfrm>
            <a:off x="7844589" y="2580574"/>
            <a:ext cx="4057439" cy="1895173"/>
          </a:xfrm>
          <a:prstGeom prst="roundRect">
            <a:avLst>
              <a:gd name="adj" fmla="val 6693"/>
            </a:avLst>
          </a:prstGeom>
          <a:solidFill>
            <a:schemeClr val="bg1">
              <a:alpha val="90000"/>
            </a:schemeClr>
          </a:solidFill>
          <a:ln>
            <a:solidFill>
              <a:srgbClr val="E0E0E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1" name="Picture 67">
            <a:extLst>
              <a:ext uri="{FF2B5EF4-FFF2-40B4-BE49-F238E27FC236}">
                <a16:creationId xmlns:a16="http://schemas.microsoft.com/office/drawing/2014/main" id="{430194E0-E6F9-43DE-91A8-6F6BCF15E2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2540" y="2166354"/>
            <a:ext cx="720286" cy="615095"/>
          </a:xfrm>
          <a:prstGeom prst="rect">
            <a:avLst/>
          </a:prstGeom>
        </p:spPr>
      </p:pic>
      <p:sp>
        <p:nvSpPr>
          <p:cNvPr id="22" name="Rectangle 18">
            <a:extLst>
              <a:ext uri="{FF2B5EF4-FFF2-40B4-BE49-F238E27FC236}">
                <a16:creationId xmlns:a16="http://schemas.microsoft.com/office/drawing/2014/main" id="{157C859C-F525-46AD-A6C4-B85A43649EF5}"/>
              </a:ext>
            </a:extLst>
          </p:cNvPr>
          <p:cNvSpPr/>
          <p:nvPr/>
        </p:nvSpPr>
        <p:spPr>
          <a:xfrm>
            <a:off x="7844589" y="2719724"/>
            <a:ext cx="3961582" cy="1631216"/>
          </a:xfrm>
          <a:prstGeom prst="rect">
            <a:avLst/>
          </a:prstGeom>
        </p:spPr>
        <p:txBody>
          <a:bodyPr wrap="square">
            <a:spAutoFit/>
          </a:bodyPr>
          <a:lstStyle/>
          <a:p>
            <a:pPr algn="r"/>
            <a:r>
              <a:rPr lang="ar-AE" sz="2000" b="1">
                <a:solidFill>
                  <a:schemeClr val="bg2">
                    <a:lumMod val="10000"/>
                  </a:schemeClr>
                </a:solidFill>
                <a:latin typeface="Calibri" panose="020F0502020204030204" pitchFamily="34" charset="0"/>
                <a:cs typeface="Calibri" panose="020F0502020204030204" pitchFamily="34" charset="0"/>
              </a:rPr>
              <a:t>من خلال عملية شراء أسبوعية ثابتة بمبلغ ثابت - </a:t>
            </a:r>
            <a:r>
              <a:rPr lang="ar-AE" sz="2000">
                <a:solidFill>
                  <a:schemeClr val="bg2">
                    <a:lumMod val="10000"/>
                  </a:schemeClr>
                </a:solidFill>
                <a:latin typeface="Calibri" panose="020F0502020204030204" pitchFamily="34" charset="0"/>
                <a:cs typeface="Calibri" panose="020F0502020204030204" pitchFamily="34" charset="0"/>
              </a:rPr>
              <a:t>لن يُسهل الشراء بالتقسيط من تخفيف المصاريف لأننا سنقوم كل شهر بدفع نفس المبالغ، وسنُحول ديوننا لشركة الائتمان فقط من شهر لآخر.</a:t>
            </a:r>
          </a:p>
        </p:txBody>
      </p:sp>
    </p:spTree>
    <p:extLst>
      <p:ext uri="{BB962C8B-B14F-4D97-AF65-F5344CB8AC3E}">
        <p14:creationId xmlns:p14="http://schemas.microsoft.com/office/powerpoint/2010/main" val="411529196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t="-9000" b="-9000"/>
          </a:stretch>
        </a:blipFill>
        <a:effectLst/>
      </p:bgPr>
    </p:bg>
    <p:spTree>
      <p:nvGrpSpPr>
        <p:cNvPr id="1" name=""/>
        <p:cNvGrpSpPr/>
        <p:nvPr/>
      </p:nvGrpSpPr>
      <p:grpSpPr>
        <a:xfrm>
          <a:off x="0" y="0"/>
          <a:ext cx="0" cy="0"/>
          <a:chOff x="0" y="0"/>
          <a:chExt cx="0" cy="0"/>
        </a:xfrm>
      </p:grpSpPr>
      <p:sp>
        <p:nvSpPr>
          <p:cNvPr id="10" name="Freeform: Shape 12">
            <a:extLst>
              <a:ext uri="{FF2B5EF4-FFF2-40B4-BE49-F238E27FC236}">
                <a16:creationId xmlns:a16="http://schemas.microsoft.com/office/drawing/2014/main" id="{6633F439-3BB2-41EB-890A-19683F596DCB}"/>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23" name="תיבת טקסט 22">
            <a:extLst>
              <a:ext uri="{FF2B5EF4-FFF2-40B4-BE49-F238E27FC236}">
                <a16:creationId xmlns:a16="http://schemas.microsoft.com/office/drawing/2014/main" id="{088D79DC-C938-4140-9881-48DCA740E6F0}"/>
              </a:ext>
            </a:extLst>
          </p:cNvPr>
          <p:cNvSpPr txBox="1"/>
          <p:nvPr/>
        </p:nvSpPr>
        <p:spPr>
          <a:xfrm>
            <a:off x="0" y="71899"/>
            <a:ext cx="12164291" cy="584775"/>
          </a:xfrm>
          <a:prstGeom prst="rect">
            <a:avLst/>
          </a:prstGeom>
          <a:noFill/>
        </p:spPr>
        <p:txBody>
          <a:bodyPr wrap="square" rtlCol="1">
            <a:spAutoFit/>
          </a:bodyPr>
          <a:lstStyle/>
          <a:p>
            <a:pPr algn="r" rtl="1"/>
            <a:r>
              <a:rPr lang="ar-AE" sz="3200" b="1">
                <a:solidFill>
                  <a:schemeClr val="bg1"/>
                </a:solidFill>
                <a:latin typeface="Calibri" panose="020F0502020204030204" pitchFamily="34" charset="0"/>
                <a:cs typeface="Calibri" panose="020F0502020204030204" pitchFamily="34" charset="0"/>
              </a:rPr>
              <a:t>نُلخص: كيف نتعامل مع بطاقة الائتمان بشكل صحيح؟</a:t>
            </a:r>
            <a:r>
              <a:rPr lang="he-IL" sz="3200" b="1">
                <a:solidFill>
                  <a:schemeClr val="bg1"/>
                </a:solidFill>
                <a:latin typeface="Calibri" panose="020F0502020204030204" pitchFamily="34" charset="0"/>
                <a:cs typeface="Calibri" panose="020F0502020204030204" pitchFamily="34" charset="0"/>
              </a:rPr>
              <a:t> </a:t>
            </a:r>
          </a:p>
        </p:txBody>
      </p:sp>
      <p:sp>
        <p:nvSpPr>
          <p:cNvPr id="2" name="מלבן 1">
            <a:extLst>
              <a:ext uri="{FF2B5EF4-FFF2-40B4-BE49-F238E27FC236}">
                <a16:creationId xmlns:a16="http://schemas.microsoft.com/office/drawing/2014/main" id="{705D9E8C-3348-46F5-A68C-816DF2D991FA}"/>
              </a:ext>
            </a:extLst>
          </p:cNvPr>
          <p:cNvSpPr/>
          <p:nvPr/>
        </p:nvSpPr>
        <p:spPr>
          <a:xfrm>
            <a:off x="0" y="1003300"/>
            <a:ext cx="12164291" cy="132842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Rectangle 18">
            <a:extLst>
              <a:ext uri="{FF2B5EF4-FFF2-40B4-BE49-F238E27FC236}">
                <a16:creationId xmlns:a16="http://schemas.microsoft.com/office/drawing/2014/main" id="{15048382-3B6E-4D4D-A17C-F9FE2ED53822}"/>
              </a:ext>
            </a:extLst>
          </p:cNvPr>
          <p:cNvSpPr/>
          <p:nvPr/>
        </p:nvSpPr>
        <p:spPr>
          <a:xfrm>
            <a:off x="7257448" y="895014"/>
            <a:ext cx="4644580" cy="707886"/>
          </a:xfrm>
          <a:prstGeom prst="rect">
            <a:avLst/>
          </a:prstGeom>
        </p:spPr>
        <p:txBody>
          <a:bodyPr wrap="square">
            <a:spAutoFit/>
          </a:bodyPr>
          <a:lstStyle/>
          <a:p>
            <a:pPr marL="342900" indent="-342900" algn="r">
              <a:buFont typeface="Arial" panose="020B0604020202020204" pitchFamily="34" charset="0"/>
              <a:buChar char="•"/>
            </a:pPr>
            <a:endParaRPr lang="he-IL" sz="2000">
              <a:solidFill>
                <a:schemeClr val="bg2">
                  <a:lumMod val="10000"/>
                </a:schemeClr>
              </a:solidFill>
              <a:latin typeface="Calibri" panose="020F0502020204030204" pitchFamily="34" charset="0"/>
              <a:cs typeface="Calibri" panose="020F0502020204030204" pitchFamily="34" charset="0"/>
            </a:endParaRPr>
          </a:p>
          <a:p>
            <a:pPr algn="r"/>
            <a:endParaRPr lang="he-IL" sz="2000">
              <a:solidFill>
                <a:schemeClr val="bg2">
                  <a:lumMod val="10000"/>
                </a:schemeClr>
              </a:solidFill>
              <a:latin typeface="Calibri" panose="020F0502020204030204" pitchFamily="34" charset="0"/>
              <a:cs typeface="Calibri" panose="020F0502020204030204" pitchFamily="34" charset="0"/>
            </a:endParaRPr>
          </a:p>
        </p:txBody>
      </p:sp>
      <p:sp>
        <p:nvSpPr>
          <p:cNvPr id="13" name="Rectangle 18">
            <a:extLst>
              <a:ext uri="{FF2B5EF4-FFF2-40B4-BE49-F238E27FC236}">
                <a16:creationId xmlns:a16="http://schemas.microsoft.com/office/drawing/2014/main" id="{2C647AA1-FD49-465C-92EE-0A4D4EACF895}"/>
              </a:ext>
            </a:extLst>
          </p:cNvPr>
          <p:cNvSpPr/>
          <p:nvPr/>
        </p:nvSpPr>
        <p:spPr>
          <a:xfrm>
            <a:off x="1219612" y="1244193"/>
            <a:ext cx="10682416" cy="1015663"/>
          </a:xfrm>
          <a:prstGeom prst="rect">
            <a:avLst/>
          </a:prstGeom>
        </p:spPr>
        <p:txBody>
          <a:bodyPr wrap="square">
            <a:spAutoFit/>
          </a:bodyPr>
          <a:lstStyle/>
          <a:p>
            <a:pPr marL="342900" indent="-342900" algn="r" rtl="1">
              <a:buFont typeface="Arial" panose="020B0604020202020204" pitchFamily="34" charset="0"/>
              <a:buChar char="•"/>
            </a:pPr>
            <a:r>
              <a:rPr lang="ar-AE" sz="2000">
                <a:solidFill>
                  <a:schemeClr val="bg2">
                    <a:lumMod val="10000"/>
                  </a:schemeClr>
                </a:solidFill>
                <a:latin typeface="Calibri" panose="020F0502020204030204" pitchFamily="34" charset="0"/>
                <a:cs typeface="Calibri" panose="020F0502020204030204" pitchFamily="34" charset="0"/>
              </a:rPr>
              <a:t>تذكر: الائتمان يكلف المال! لذلك يجب على المرء أن يستهلك الائتمان بحكمة.</a:t>
            </a:r>
          </a:p>
          <a:p>
            <a:pPr marL="342900" indent="-342900" algn="r" rtl="1">
              <a:buFont typeface="Arial" panose="020B0604020202020204" pitchFamily="34" charset="0"/>
              <a:buChar char="•"/>
            </a:pPr>
            <a:r>
              <a:rPr lang="ar-AE" sz="2000">
                <a:solidFill>
                  <a:schemeClr val="bg2">
                    <a:lumMod val="10000"/>
                  </a:schemeClr>
                </a:solidFill>
                <a:latin typeface="Calibri" panose="020F0502020204030204" pitchFamily="34" charset="0"/>
                <a:cs typeface="Calibri" panose="020F0502020204030204" pitchFamily="34" charset="0"/>
              </a:rPr>
              <a:t>تفصيل دفعات بطاقة الائتمان - </a:t>
            </a:r>
            <a:r>
              <a:rPr lang="ar-AE" sz="2000" b="1">
                <a:solidFill>
                  <a:schemeClr val="bg2">
                    <a:lumMod val="10000"/>
                  </a:schemeClr>
                </a:solidFill>
                <a:latin typeface="Calibri" panose="020F0502020204030204" pitchFamily="34" charset="0"/>
                <a:cs typeface="Calibri" panose="020F0502020204030204" pitchFamily="34" charset="0"/>
              </a:rPr>
              <a:t>تأكدوا من تحديد كل عملية شراء </a:t>
            </a:r>
            <a:r>
              <a:rPr lang="ar-AE" sz="2000">
                <a:solidFill>
                  <a:schemeClr val="bg2">
                    <a:lumMod val="10000"/>
                  </a:schemeClr>
                </a:solidFill>
                <a:latin typeface="Calibri" panose="020F0502020204030204" pitchFamily="34" charset="0"/>
                <a:cs typeface="Calibri" panose="020F0502020204030204" pitchFamily="34" charset="0"/>
              </a:rPr>
              <a:t>وأن المبالغ التي قمتم بدفعها صحيحة.</a:t>
            </a:r>
          </a:p>
          <a:p>
            <a:pPr marL="342900" indent="-342900" algn="r" rtl="1">
              <a:buFont typeface="Arial" panose="020B0604020202020204" pitchFamily="34" charset="0"/>
              <a:buChar char="•"/>
            </a:pPr>
            <a:r>
              <a:rPr lang="ar-AE" sz="2000" b="1">
                <a:solidFill>
                  <a:schemeClr val="bg2">
                    <a:lumMod val="10000"/>
                  </a:schemeClr>
                </a:solidFill>
                <a:latin typeface="Calibri" panose="020F0502020204030204" pitchFamily="34" charset="0"/>
                <a:cs typeface="Calibri" panose="020F0502020204030204" pitchFamily="34" charset="0"/>
              </a:rPr>
              <a:t>تتبعوا المصاريف الأسبوعية </a:t>
            </a:r>
            <a:r>
              <a:rPr lang="ar-AE" sz="2000">
                <a:solidFill>
                  <a:schemeClr val="bg2">
                    <a:lumMod val="10000"/>
                  </a:schemeClr>
                </a:solidFill>
                <a:latin typeface="Calibri" panose="020F0502020204030204" pitchFamily="34" charset="0"/>
                <a:cs typeface="Calibri" panose="020F0502020204030204" pitchFamily="34" charset="0"/>
              </a:rPr>
              <a:t>وقوموا بمقارنتها مع الإطار.</a:t>
            </a:r>
            <a:endParaRPr lang="he-IL" sz="2000">
              <a:solidFill>
                <a:schemeClr val="bg2">
                  <a:lumMod val="10000"/>
                </a:schemeClr>
              </a:solidFill>
              <a:latin typeface="Calibri" panose="020F0502020204030204" pitchFamily="34" charset="0"/>
              <a:cs typeface="Calibri" panose="020F0502020204030204" pitchFamily="34" charset="0"/>
            </a:endParaRPr>
          </a:p>
        </p:txBody>
      </p:sp>
      <p:sp>
        <p:nvSpPr>
          <p:cNvPr id="7" name="Rounded Rectangle 66">
            <a:extLst>
              <a:ext uri="{FF2B5EF4-FFF2-40B4-BE49-F238E27FC236}">
                <a16:creationId xmlns:a16="http://schemas.microsoft.com/office/drawing/2014/main" id="{5F7CF3C3-5473-4683-A22B-8CA4B80A9082}"/>
              </a:ext>
            </a:extLst>
          </p:cNvPr>
          <p:cNvSpPr/>
          <p:nvPr/>
        </p:nvSpPr>
        <p:spPr>
          <a:xfrm>
            <a:off x="7730289" y="4644311"/>
            <a:ext cx="4057439" cy="1210390"/>
          </a:xfrm>
          <a:prstGeom prst="roundRect">
            <a:avLst>
              <a:gd name="adj" fmla="val 6693"/>
            </a:avLst>
          </a:prstGeom>
          <a:solidFill>
            <a:schemeClr val="bg1">
              <a:alpha val="90000"/>
            </a:schemeClr>
          </a:solidFill>
          <a:ln>
            <a:solidFill>
              <a:srgbClr val="E0E0E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Picture 67">
            <a:extLst>
              <a:ext uri="{FF2B5EF4-FFF2-40B4-BE49-F238E27FC236}">
                <a16:creationId xmlns:a16="http://schemas.microsoft.com/office/drawing/2014/main" id="{A8E36B20-270D-4A07-A4DB-C3C88EEFA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8240" y="4230090"/>
            <a:ext cx="720286" cy="615095"/>
          </a:xfrm>
          <a:prstGeom prst="rect">
            <a:avLst/>
          </a:prstGeom>
        </p:spPr>
      </p:pic>
      <p:sp>
        <p:nvSpPr>
          <p:cNvPr id="11" name="Rectangle 18">
            <a:extLst>
              <a:ext uri="{FF2B5EF4-FFF2-40B4-BE49-F238E27FC236}">
                <a16:creationId xmlns:a16="http://schemas.microsoft.com/office/drawing/2014/main" id="{30143B4E-1F36-466A-803B-509F1C8B1877}"/>
              </a:ext>
            </a:extLst>
          </p:cNvPr>
          <p:cNvSpPr/>
          <p:nvPr/>
        </p:nvSpPr>
        <p:spPr>
          <a:xfrm>
            <a:off x="7730289" y="4783460"/>
            <a:ext cx="3961582" cy="923330"/>
          </a:xfrm>
          <a:prstGeom prst="rect">
            <a:avLst/>
          </a:prstGeom>
        </p:spPr>
        <p:txBody>
          <a:bodyPr wrap="square">
            <a:spAutoFit/>
          </a:bodyPr>
          <a:lstStyle/>
          <a:p>
            <a:pPr algn="r"/>
            <a:r>
              <a:rPr lang="ar-AE">
                <a:solidFill>
                  <a:schemeClr val="bg2">
                    <a:lumMod val="10000"/>
                  </a:schemeClr>
                </a:solidFill>
                <a:latin typeface="Calibri" panose="020F0502020204030204" pitchFamily="34" charset="0"/>
                <a:cs typeface="Calibri" panose="020F0502020204030204" pitchFamily="34" charset="0"/>
              </a:rPr>
              <a:t>يمكنكم مشاهدة الدفعات بصورة دورية طوال الشهر، عن طريق تسجيل الدخول إلى حسابكم المصرفي أو موقع شركة بطاقة الائتمان على الانترنت.</a:t>
            </a:r>
          </a:p>
        </p:txBody>
      </p:sp>
      <p:sp>
        <p:nvSpPr>
          <p:cNvPr id="12" name="מלבן 11">
            <a:extLst>
              <a:ext uri="{FF2B5EF4-FFF2-40B4-BE49-F238E27FC236}">
                <a16:creationId xmlns:a16="http://schemas.microsoft.com/office/drawing/2014/main" id="{F09D9910-C14D-46FD-BC6C-688ACC6B8A29}"/>
              </a:ext>
            </a:extLst>
          </p:cNvPr>
          <p:cNvSpPr/>
          <p:nvPr/>
        </p:nvSpPr>
        <p:spPr>
          <a:xfrm>
            <a:off x="14061" y="6268922"/>
            <a:ext cx="12164291" cy="527458"/>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Rectangle 18">
            <a:extLst>
              <a:ext uri="{FF2B5EF4-FFF2-40B4-BE49-F238E27FC236}">
                <a16:creationId xmlns:a16="http://schemas.microsoft.com/office/drawing/2014/main" id="{D0EFDD3A-071D-4136-862E-580FC5321504}"/>
              </a:ext>
            </a:extLst>
          </p:cNvPr>
          <p:cNvSpPr/>
          <p:nvPr/>
        </p:nvSpPr>
        <p:spPr>
          <a:xfrm>
            <a:off x="769073" y="6374223"/>
            <a:ext cx="9169310" cy="369332"/>
          </a:xfrm>
          <a:prstGeom prst="rect">
            <a:avLst/>
          </a:prstGeom>
        </p:spPr>
        <p:txBody>
          <a:bodyPr wrap="square">
            <a:spAutoFit/>
          </a:bodyPr>
          <a:lstStyle/>
          <a:p>
            <a:pPr algn="r"/>
            <a:r>
              <a:rPr lang="ar-AE">
                <a:solidFill>
                  <a:schemeClr val="bg2">
                    <a:lumMod val="10000"/>
                  </a:schemeClr>
                </a:solidFill>
                <a:latin typeface="Calibri" panose="020F0502020204030204" pitchFamily="34" charset="0"/>
                <a:cs typeface="Calibri" panose="020F0502020204030204" pitchFamily="34" charset="0"/>
              </a:rPr>
              <a:t>قد يؤدي عدم سداد القرض إلى فرض فائدة على المتأخرات وإجراءات الجباية والإنفاذ</a:t>
            </a:r>
            <a:endParaRPr lang="he-IL">
              <a:solidFill>
                <a:schemeClr val="bg2">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434306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t="-9000" b="-9000"/>
          </a:stretch>
        </a:blipFill>
        <a:effectLst/>
      </p:bgPr>
    </p:bg>
    <p:spTree>
      <p:nvGrpSpPr>
        <p:cNvPr id="1" name=""/>
        <p:cNvGrpSpPr/>
        <p:nvPr/>
      </p:nvGrpSpPr>
      <p:grpSpPr>
        <a:xfrm>
          <a:off x="0" y="0"/>
          <a:ext cx="0" cy="0"/>
          <a:chOff x="0" y="0"/>
          <a:chExt cx="0" cy="0"/>
        </a:xfrm>
      </p:grpSpPr>
      <p:sp>
        <p:nvSpPr>
          <p:cNvPr id="10" name="Freeform: Shape 12">
            <a:extLst>
              <a:ext uri="{FF2B5EF4-FFF2-40B4-BE49-F238E27FC236}">
                <a16:creationId xmlns:a16="http://schemas.microsoft.com/office/drawing/2014/main" id="{6633F439-3BB2-41EB-890A-19683F596DCB}"/>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rtl="1" eaLnBrk="1" fontAlgn="auto"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Arial"/>
            </a:endParaRPr>
          </a:p>
        </p:txBody>
      </p:sp>
      <p:sp>
        <p:nvSpPr>
          <p:cNvPr id="23" name="תיבת טקסט 22">
            <a:extLst>
              <a:ext uri="{FF2B5EF4-FFF2-40B4-BE49-F238E27FC236}">
                <a16:creationId xmlns:a16="http://schemas.microsoft.com/office/drawing/2014/main" id="{088D79DC-C938-4140-9881-48DCA740E6F0}"/>
              </a:ext>
            </a:extLst>
          </p:cNvPr>
          <p:cNvSpPr txBox="1"/>
          <p:nvPr/>
        </p:nvSpPr>
        <p:spPr>
          <a:xfrm>
            <a:off x="0" y="71899"/>
            <a:ext cx="12164291" cy="584775"/>
          </a:xfrm>
          <a:prstGeom prst="rect">
            <a:avLst/>
          </a:prstGeom>
          <a:noFill/>
        </p:spPr>
        <p:txBody>
          <a:bodyPr wrap="square" rtlCol="1">
            <a:spAutoFit/>
          </a:bodyPr>
          <a:lstStyle/>
          <a:p>
            <a:pPr marL="0" marR="0" lvl="0" indent="0" algn="r" defTabSz="914400" rtl="1" eaLnBrk="1" fontAlgn="auto" latinLnBrk="0" hangingPunct="1">
              <a:lnSpc>
                <a:spcPct val="100000"/>
              </a:lnSpc>
              <a:spcBef>
                <a:spcPct val="0"/>
              </a:spcBef>
              <a:spcAft>
                <a:spcPct val="0"/>
              </a:spcAft>
              <a:buClrTx/>
              <a:buSzTx/>
              <a:buFontTx/>
              <a:buNone/>
              <a:tabLst/>
              <a:defRPr/>
            </a:pPr>
            <a:r>
              <a:rPr kumimoji="0" lang="ar-AE" sz="3200" b="1" i="0" u="none" strike="noStrike" kern="1200" cap="none" spc="0" normalizeH="0" baseline="0" noProof="0">
                <a:ln>
                  <a:noFill/>
                </a:ln>
                <a:solidFill>
                  <a:prstClr val="white"/>
                </a:solidFill>
                <a:effectLst/>
                <a:uLnTx/>
                <a:uFillTx/>
                <a:latin typeface="Calibri" panose="020F0502020204030204" pitchFamily="34" charset="0"/>
                <a:cs typeface="Arial" panose="020B0604020202020204" pitchFamily="34" charset="0"/>
              </a:rPr>
              <a:t>تقرير الائتمان - ما هو؟ وكيف يؤثر على تصنيفنا الائتماني؟</a:t>
            </a:r>
          </a:p>
        </p:txBody>
      </p:sp>
      <p:sp>
        <p:nvSpPr>
          <p:cNvPr id="8" name="Rectangle 18">
            <a:extLst>
              <a:ext uri="{FF2B5EF4-FFF2-40B4-BE49-F238E27FC236}">
                <a16:creationId xmlns:a16="http://schemas.microsoft.com/office/drawing/2014/main" id="{15048382-3B6E-4D4D-A17C-F9FE2ED53822}"/>
              </a:ext>
            </a:extLst>
          </p:cNvPr>
          <p:cNvSpPr/>
          <p:nvPr/>
        </p:nvSpPr>
        <p:spPr>
          <a:xfrm>
            <a:off x="7257448" y="895014"/>
            <a:ext cx="4644580" cy="707886"/>
          </a:xfrm>
          <a:prstGeom prst="rect">
            <a:avLst/>
          </a:prstGeom>
        </p:spPr>
        <p:txBody>
          <a:bodyPr wrap="square">
            <a:spAutoFit/>
          </a:bodyPr>
          <a:lstStyle/>
          <a:p>
            <a:pPr marL="342900" marR="0" lvl="0" indent="-342900" algn="r" defTabSz="914400" rtl="1" eaLnBrk="1" fontAlgn="auto" latinLnBrk="0" hangingPunct="1">
              <a:lnSpc>
                <a:spcPct val="100000"/>
              </a:lnSpc>
              <a:spcBef>
                <a:spcPct val="0"/>
              </a:spcBef>
              <a:spcAft>
                <a:spcPct val="0"/>
              </a:spcAft>
              <a:buClrTx/>
              <a:buSzTx/>
              <a:buFont typeface="Arial" panose="020B0604020202020204" pitchFamily="34" charset="0"/>
              <a:buChar char="•"/>
              <a:tabLst/>
              <a:defRPr/>
            </a:pPr>
            <a:endPar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ct val="0"/>
              </a:spcBef>
              <a:spcAft>
                <a:spcPct val="0"/>
              </a:spcAft>
              <a:buClrTx/>
              <a:buSzTx/>
              <a:buFontTx/>
              <a:buNone/>
              <a:tabLst/>
              <a:defRPr/>
            </a:pPr>
            <a:endPar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p:sp>
        <p:nvSpPr>
          <p:cNvPr id="2" name="Rectangle 18">
            <a:extLst>
              <a:ext uri="{FF2B5EF4-FFF2-40B4-BE49-F238E27FC236}">
                <a16:creationId xmlns:a16="http://schemas.microsoft.com/office/drawing/2014/main" id="{EE685978-16CA-F7A1-215E-0E6946CE5EB9}"/>
              </a:ext>
            </a:extLst>
          </p:cNvPr>
          <p:cNvSpPr/>
          <p:nvPr/>
        </p:nvSpPr>
        <p:spPr>
          <a:xfrm>
            <a:off x="7444292" y="695688"/>
            <a:ext cx="4457736" cy="400110"/>
          </a:xfrm>
          <a:prstGeom prst="rect">
            <a:avLst/>
          </a:prstGeom>
        </p:spPr>
        <p:txBody>
          <a:bodyPr wrap="square">
            <a:spAutoFit/>
          </a:bodyPr>
          <a:lstStyle/>
          <a:p>
            <a:pPr marL="0" marR="0" lvl="0" indent="0" algn="r" defTabSz="914400" rtl="1" eaLnBrk="1" fontAlgn="auto" latinLnBrk="0" hangingPunct="1">
              <a:lnSpc>
                <a:spcPct val="100000"/>
              </a:lnSpc>
              <a:spcBef>
                <a:spcPct val="0"/>
              </a:spcBef>
              <a:spcAft>
                <a:spcPct val="0"/>
              </a:spcAft>
              <a:buClrTx/>
              <a:buSzTx/>
              <a:buFontTx/>
              <a:buNone/>
              <a:tabLst/>
              <a:defRPr/>
            </a:pPr>
            <a:r>
              <a:rPr kumimoji="0" lang="he-IL" sz="2000" b="1"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rPr>
              <a:t> </a:t>
            </a:r>
          </a:p>
        </p:txBody>
      </p:sp>
      <p:sp>
        <p:nvSpPr>
          <p:cNvPr id="18" name="Rectangle 18">
            <a:extLst>
              <a:ext uri="{FF2B5EF4-FFF2-40B4-BE49-F238E27FC236}">
                <a16:creationId xmlns:a16="http://schemas.microsoft.com/office/drawing/2014/main" id="{E67997AB-A068-501B-8843-26B42B598B86}"/>
              </a:ext>
            </a:extLst>
          </p:cNvPr>
          <p:cNvSpPr/>
          <p:nvPr/>
        </p:nvSpPr>
        <p:spPr>
          <a:xfrm>
            <a:off x="7687185" y="895014"/>
            <a:ext cx="4201780" cy="2554545"/>
          </a:xfrm>
          <a:prstGeom prst="rect">
            <a:avLst/>
          </a:prstGeom>
        </p:spPr>
        <p:txBody>
          <a:bodyPr wrap="square">
            <a:spAutoFit/>
          </a:bodyPr>
          <a:lstStyle/>
          <a:p>
            <a:pPr marL="0" marR="0" lvl="0" indent="0" algn="r" defTabSz="914400" rtl="1" eaLnBrk="1" fontAlgn="auto" latinLnBrk="0" hangingPunct="1">
              <a:lnSpc>
                <a:spcPct val="100000"/>
              </a:lnSpc>
              <a:spcBef>
                <a:spcPct val="0"/>
              </a:spcBef>
              <a:spcAft>
                <a:spcPct val="0"/>
              </a:spcAft>
              <a:buClrTx/>
              <a:buSzTx/>
              <a:buFontTx/>
              <a:buNone/>
              <a:tabLst/>
              <a:defRPr/>
            </a:pPr>
            <a:r>
              <a:rPr kumimoji="0" lang="ar-AE" sz="2000" b="1"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Arial" panose="020B0604020202020204" pitchFamily="34" charset="0"/>
              </a:rPr>
              <a:t>السلوك المالي السليم سيرفع من تصنيفنا الائتماني.</a:t>
            </a:r>
          </a:p>
          <a:p>
            <a:pPr marL="0" marR="0" lvl="0" indent="0" algn="r" defTabSz="914400" rtl="1" eaLnBrk="1" fontAlgn="auto" latinLnBrk="0" hangingPunct="1">
              <a:lnSpc>
                <a:spcPct val="100000"/>
              </a:lnSpc>
              <a:spcBef>
                <a:spcPct val="0"/>
              </a:spcBef>
              <a:spcAft>
                <a:spcPct val="0"/>
              </a:spcAft>
              <a:buClrTx/>
              <a:buSzTx/>
              <a:buFontTx/>
              <a:buNone/>
              <a:tabLst/>
              <a:defRPr/>
            </a:pPr>
            <a:endPar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ct val="0"/>
              </a:spcBef>
              <a:spcAft>
                <a:spcPct val="0"/>
              </a:spcAft>
              <a:buClrTx/>
              <a:buSzTx/>
              <a:buFontTx/>
              <a:buNone/>
              <a:tabLst/>
              <a:defRPr/>
            </a:pPr>
            <a:r>
              <a:rPr kumimoji="0" lang="ar-AE"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Arial" panose="020B0604020202020204" pitchFamily="34" charset="0"/>
              </a:rPr>
              <a:t>كلما كان </a:t>
            </a:r>
            <a:r>
              <a:rPr kumimoji="0" lang="ar-AE" sz="2000" b="1" i="0" u="none" strike="noStrike" kern="1200" cap="none" spc="0" normalizeH="0" baseline="0" noProof="0">
                <a:ln>
                  <a:noFill/>
                </a:ln>
                <a:solidFill>
                  <a:srgbClr val="4472C4">
                    <a:lumMod val="75000"/>
                  </a:srgbClr>
                </a:solidFill>
                <a:effectLst/>
                <a:uLnTx/>
                <a:uFillTx/>
                <a:latin typeface="Calibri" panose="020F0502020204030204" pitchFamily="34" charset="0"/>
                <a:ea typeface="+mn-ea"/>
                <a:cs typeface="Arial" panose="020B0604020202020204" pitchFamily="34" charset="0"/>
              </a:rPr>
              <a:t>التصنيف</a:t>
            </a:r>
            <a:r>
              <a:rPr kumimoji="0" lang="ar-AE"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Arial" panose="020B0604020202020204" pitchFamily="34" charset="0"/>
              </a:rPr>
              <a:t> </a:t>
            </a:r>
            <a:r>
              <a:rPr kumimoji="0" lang="ar-AE" sz="2000" b="1" i="0" u="none" strike="noStrike" kern="1200" cap="none" spc="0" normalizeH="0" baseline="0" noProof="0">
                <a:ln>
                  <a:noFill/>
                </a:ln>
                <a:solidFill>
                  <a:srgbClr val="4472C4">
                    <a:lumMod val="75000"/>
                  </a:srgbClr>
                </a:solidFill>
                <a:effectLst/>
                <a:uLnTx/>
                <a:uFillTx/>
                <a:latin typeface="Calibri" panose="020F0502020204030204" pitchFamily="34" charset="0"/>
                <a:ea typeface="+mn-ea"/>
                <a:cs typeface="Arial" panose="020B0604020202020204" pitchFamily="34" charset="0"/>
              </a:rPr>
              <a:t>الائتماني</a:t>
            </a:r>
            <a:r>
              <a:rPr kumimoji="0" lang="ar-AE"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Arial" panose="020B0604020202020204" pitchFamily="34" charset="0"/>
              </a:rPr>
              <a:t> للزبون أعلى، كلما قلت </a:t>
            </a:r>
            <a:r>
              <a:rPr kumimoji="0" lang="ar-AE" sz="2000" b="1" i="0" u="none" strike="noStrike" kern="1200" cap="none" spc="0" normalizeH="0" baseline="0" noProof="0">
                <a:ln>
                  <a:noFill/>
                </a:ln>
                <a:solidFill>
                  <a:srgbClr val="4472C4">
                    <a:lumMod val="75000"/>
                  </a:srgbClr>
                </a:solidFill>
                <a:effectLst/>
                <a:uLnTx/>
                <a:uFillTx/>
                <a:latin typeface="Calibri" panose="020F0502020204030204" pitchFamily="34" charset="0"/>
                <a:ea typeface="+mn-ea"/>
                <a:cs typeface="Arial" panose="020B0604020202020204" pitchFamily="34" charset="0"/>
              </a:rPr>
              <a:t>المخاطر</a:t>
            </a:r>
            <a:r>
              <a:rPr kumimoji="0" lang="ar-AE"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Arial" panose="020B0604020202020204" pitchFamily="34" charset="0"/>
              </a:rPr>
              <a:t> بالنسبة لمانح الائتمان، وسيتمكن الزبون من الحصول على قرض بسهولة أكبر وبشروط أفضل.</a:t>
            </a:r>
          </a:p>
          <a:p>
            <a:pPr marL="0" marR="0" lvl="0" indent="0" algn="r" defTabSz="914400" rtl="1" eaLnBrk="1" fontAlgn="auto" latinLnBrk="0" hangingPunct="1">
              <a:lnSpc>
                <a:spcPct val="100000"/>
              </a:lnSpc>
              <a:spcBef>
                <a:spcPct val="0"/>
              </a:spcBef>
              <a:spcAft>
                <a:spcPct val="0"/>
              </a:spcAft>
              <a:buClrTx/>
              <a:buSzTx/>
              <a:buFontTx/>
              <a:buNone/>
              <a:tabLst/>
              <a:defRPr/>
            </a:pPr>
            <a:endPar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7963501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t="-9000" b="-9000"/>
          </a:stretch>
        </a:blipFill>
        <a:effectLst/>
      </p:bgPr>
    </p:bg>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70D0EF69-BB80-CBA3-931D-9CE05D99870E}"/>
              </a:ext>
            </a:extLst>
          </p:cNvPr>
          <p:cNvSpPr/>
          <p:nvPr/>
        </p:nvSpPr>
        <p:spPr>
          <a:xfrm>
            <a:off x="1124" y="962760"/>
            <a:ext cx="12192000" cy="575492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cs typeface="Arial" panose="020B0604020202020204" pitchFamily="34" charset="0"/>
            </a:endParaRPr>
          </a:p>
        </p:txBody>
      </p:sp>
      <p:sp>
        <p:nvSpPr>
          <p:cNvPr id="10" name="Freeform: Shape 12">
            <a:extLst>
              <a:ext uri="{FF2B5EF4-FFF2-40B4-BE49-F238E27FC236}">
                <a16:creationId xmlns:a16="http://schemas.microsoft.com/office/drawing/2014/main" id="{6633F439-3BB2-41EB-890A-19683F596DCB}"/>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rtl="1" eaLnBrk="1" fontAlgn="auto"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Arial"/>
            </a:endParaRPr>
          </a:p>
        </p:txBody>
      </p:sp>
      <p:sp>
        <p:nvSpPr>
          <p:cNvPr id="23" name="תיבת טקסט 22">
            <a:extLst>
              <a:ext uri="{FF2B5EF4-FFF2-40B4-BE49-F238E27FC236}">
                <a16:creationId xmlns:a16="http://schemas.microsoft.com/office/drawing/2014/main" id="{088D79DC-C938-4140-9881-48DCA740E6F0}"/>
              </a:ext>
            </a:extLst>
          </p:cNvPr>
          <p:cNvSpPr txBox="1"/>
          <p:nvPr/>
        </p:nvSpPr>
        <p:spPr>
          <a:xfrm>
            <a:off x="0" y="71899"/>
            <a:ext cx="12164291" cy="584775"/>
          </a:xfrm>
          <a:prstGeom prst="rect">
            <a:avLst/>
          </a:prstGeom>
          <a:noFill/>
        </p:spPr>
        <p:txBody>
          <a:bodyPr wrap="square" rtlCol="1">
            <a:spAutoFit/>
          </a:bodyPr>
          <a:lstStyle/>
          <a:p>
            <a:pPr marL="0" marR="0" lvl="0" indent="0" algn="r" defTabSz="914400" rtl="1" eaLnBrk="1" fontAlgn="auto" latinLnBrk="0" hangingPunct="1">
              <a:lnSpc>
                <a:spcPct val="100000"/>
              </a:lnSpc>
              <a:spcBef>
                <a:spcPct val="0"/>
              </a:spcBef>
              <a:spcAft>
                <a:spcPct val="0"/>
              </a:spcAft>
              <a:buClrTx/>
              <a:buSzTx/>
              <a:buFontTx/>
              <a:buNone/>
              <a:tabLst/>
              <a:defRPr/>
            </a:pPr>
            <a:r>
              <a:rPr kumimoji="0" lang="ar-AE" sz="3200" b="1"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rPr>
              <a:t>ما المهم معرفته عن تقرير الائتمان - تقرير تركيز المعطيات؟</a:t>
            </a:r>
          </a:p>
        </p:txBody>
      </p:sp>
      <p:sp>
        <p:nvSpPr>
          <p:cNvPr id="8" name="Rectangle 18">
            <a:extLst>
              <a:ext uri="{FF2B5EF4-FFF2-40B4-BE49-F238E27FC236}">
                <a16:creationId xmlns:a16="http://schemas.microsoft.com/office/drawing/2014/main" id="{15048382-3B6E-4D4D-A17C-F9FE2ED53822}"/>
              </a:ext>
            </a:extLst>
          </p:cNvPr>
          <p:cNvSpPr/>
          <p:nvPr/>
        </p:nvSpPr>
        <p:spPr>
          <a:xfrm>
            <a:off x="7257448" y="895014"/>
            <a:ext cx="4644580" cy="707886"/>
          </a:xfrm>
          <a:prstGeom prst="rect">
            <a:avLst/>
          </a:prstGeom>
        </p:spPr>
        <p:txBody>
          <a:bodyPr wrap="square">
            <a:spAutoFit/>
          </a:bodyPr>
          <a:lstStyle/>
          <a:p>
            <a:pPr marL="342900" marR="0" lvl="0" indent="-342900" algn="r" defTabSz="914400" rtl="1" eaLnBrk="1" fontAlgn="auto" latinLnBrk="0" hangingPunct="1">
              <a:lnSpc>
                <a:spcPct val="100000"/>
              </a:lnSpc>
              <a:spcBef>
                <a:spcPct val="0"/>
              </a:spcBef>
              <a:spcAft>
                <a:spcPct val="0"/>
              </a:spcAft>
              <a:buClrTx/>
              <a:buSzTx/>
              <a:buFont typeface="Arial" panose="020B0604020202020204" pitchFamily="34" charset="0"/>
              <a:buChar char="•"/>
              <a:tabLst/>
              <a:defRPr/>
            </a:pPr>
            <a:endPar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ct val="0"/>
              </a:spcBef>
              <a:spcAft>
                <a:spcPct val="0"/>
              </a:spcAft>
              <a:buClrTx/>
              <a:buSzTx/>
              <a:buFontTx/>
              <a:buNone/>
              <a:tabLst/>
              <a:defRPr/>
            </a:pPr>
            <a:endPar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p:sp>
        <p:nvSpPr>
          <p:cNvPr id="14" name="Rectangle 18">
            <a:extLst>
              <a:ext uri="{FF2B5EF4-FFF2-40B4-BE49-F238E27FC236}">
                <a16:creationId xmlns:a16="http://schemas.microsoft.com/office/drawing/2014/main" id="{412FF4D5-3E8C-47B3-B117-A8D084462B5A}"/>
              </a:ext>
            </a:extLst>
          </p:cNvPr>
          <p:cNvSpPr/>
          <p:nvPr/>
        </p:nvSpPr>
        <p:spPr>
          <a:xfrm>
            <a:off x="3487783" y="867570"/>
            <a:ext cx="7772693" cy="707886"/>
          </a:xfrm>
          <a:prstGeom prst="rect">
            <a:avLst/>
          </a:prstGeom>
        </p:spPr>
        <p:txBody>
          <a:bodyPr wrap="square">
            <a:spAutoFit/>
          </a:bodyPr>
          <a:lstStyle/>
          <a:p>
            <a:pPr marL="0" marR="0" lvl="0" indent="0" algn="r" defTabSz="914400" rtl="1" eaLnBrk="1" fontAlgn="auto" latinLnBrk="0" hangingPunct="1">
              <a:lnSpc>
                <a:spcPct val="100000"/>
              </a:lnSpc>
              <a:spcBef>
                <a:spcPct val="0"/>
              </a:spcBef>
              <a:spcAft>
                <a:spcPct val="0"/>
              </a:spcAft>
              <a:buClrTx/>
              <a:buSzTx/>
              <a:buFontTx/>
              <a:buNone/>
              <a:tabLst/>
              <a:defRPr/>
            </a:pPr>
            <a:r>
              <a:rPr kumimoji="0" lang="ar-AE" sz="2000" b="1"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Arial" panose="020B0604020202020204" pitchFamily="34" charset="0"/>
              </a:rPr>
              <a:t>ما هو؟ </a:t>
            </a:r>
            <a:r>
              <a:rPr kumimoji="0" lang="ar-AE"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Arial" panose="020B0604020202020204" pitchFamily="34" charset="0"/>
              </a:rPr>
              <a:t>يعرض التقرير المعلومات التي تم جمعها حول الزبون من نظام بيانات الائتمان من مصادر معلومات مختلفة مثل البنوك، الحارس القضائي، دائرة التنفيذ والإجراء.</a:t>
            </a:r>
          </a:p>
        </p:txBody>
      </p:sp>
      <p:sp>
        <p:nvSpPr>
          <p:cNvPr id="2" name="Rectangle 18">
            <a:extLst>
              <a:ext uri="{FF2B5EF4-FFF2-40B4-BE49-F238E27FC236}">
                <a16:creationId xmlns:a16="http://schemas.microsoft.com/office/drawing/2014/main" id="{D7639F85-84A7-B404-F3AD-8EEE2655BF44}"/>
              </a:ext>
            </a:extLst>
          </p:cNvPr>
          <p:cNvSpPr/>
          <p:nvPr/>
        </p:nvSpPr>
        <p:spPr>
          <a:xfrm>
            <a:off x="3827417" y="2098734"/>
            <a:ext cx="7433059" cy="707886"/>
          </a:xfrm>
          <a:prstGeom prst="rect">
            <a:avLst/>
          </a:prstGeom>
        </p:spPr>
        <p:txBody>
          <a:bodyPr wrap="square">
            <a:spAutoFit/>
          </a:bodyPr>
          <a:lstStyle/>
          <a:p>
            <a:pPr marL="0" marR="0" lvl="0" indent="0" algn="r" defTabSz="914400" rtl="1" eaLnBrk="1" fontAlgn="auto" latinLnBrk="0" hangingPunct="1">
              <a:lnSpc>
                <a:spcPct val="100000"/>
              </a:lnSpc>
              <a:spcBef>
                <a:spcPct val="0"/>
              </a:spcBef>
              <a:spcAft>
                <a:spcPct val="0"/>
              </a:spcAft>
              <a:buClrTx/>
              <a:buSzTx/>
              <a:buFontTx/>
              <a:buNone/>
              <a:tabLst/>
              <a:defRPr/>
            </a:pPr>
            <a:r>
              <a:rPr kumimoji="0" lang="ar-AE" sz="2000" b="1" i="0" u="none" strike="noStrike" kern="1200" cap="none" spc="0" normalizeH="0" baseline="0" noProof="0">
                <a:ln>
                  <a:noFill/>
                </a:ln>
                <a:solidFill>
                  <a:srgbClr val="E7E6E6">
                    <a:lumMod val="10000"/>
                  </a:srgbClr>
                </a:solidFill>
                <a:effectLst/>
                <a:uLnTx/>
                <a:uFillTx/>
                <a:latin typeface="Calibri" panose="020F0502020204030204" pitchFamily="34" charset="0"/>
                <a:cs typeface="Arial" panose="020B0604020202020204" pitchFamily="34" charset="0"/>
              </a:rPr>
              <a:t>ما هي المعلومات التي يمكن أن تظهر في التقرير؟ </a:t>
            </a:r>
            <a:r>
              <a:rPr kumimoji="0" lang="ar-AE" sz="2000" b="0" i="0" u="none" strike="noStrike" kern="1200" cap="none" spc="0" normalizeH="0" baseline="0" noProof="0">
                <a:ln>
                  <a:noFill/>
                </a:ln>
                <a:solidFill>
                  <a:srgbClr val="E7E6E6">
                    <a:lumMod val="10000"/>
                  </a:srgbClr>
                </a:solidFill>
                <a:effectLst/>
                <a:uLnTx/>
                <a:uFillTx/>
                <a:latin typeface="Calibri" panose="020F0502020204030204" pitchFamily="34" charset="0"/>
                <a:cs typeface="Arial" panose="020B0604020202020204" pitchFamily="34" charset="0"/>
              </a:rPr>
              <a:t>القروض والفوائد، أطر الائتمان، الضمانات، القيود المفروضة على الحساب الجاري، ملفات دائرة التنفيذ والإجراء وغيرها.</a:t>
            </a:r>
          </a:p>
        </p:txBody>
      </p:sp>
      <p:sp>
        <p:nvSpPr>
          <p:cNvPr id="4" name="Rectangle 18">
            <a:extLst>
              <a:ext uri="{FF2B5EF4-FFF2-40B4-BE49-F238E27FC236}">
                <a16:creationId xmlns:a16="http://schemas.microsoft.com/office/drawing/2014/main" id="{B2E65741-3573-5EE4-04E3-636C9FCFF343}"/>
              </a:ext>
            </a:extLst>
          </p:cNvPr>
          <p:cNvSpPr/>
          <p:nvPr/>
        </p:nvSpPr>
        <p:spPr>
          <a:xfrm>
            <a:off x="1181302" y="5702017"/>
            <a:ext cx="5441101" cy="1015663"/>
          </a:xfrm>
          <a:prstGeom prst="rect">
            <a:avLst/>
          </a:prstGeom>
        </p:spPr>
        <p:txBody>
          <a:bodyPr wrap="square">
            <a:spAutoFit/>
          </a:bodyPr>
          <a:lstStyle/>
          <a:p>
            <a:pPr marL="0" marR="0" lvl="0" indent="0" algn="r" defTabSz="914400" rtl="1" eaLnBrk="1" fontAlgn="auto" latinLnBrk="0" hangingPunct="1">
              <a:lnSpc>
                <a:spcPct val="100000"/>
              </a:lnSpc>
              <a:spcBef>
                <a:spcPct val="0"/>
              </a:spcBef>
              <a:spcAft>
                <a:spcPct val="0"/>
              </a:spcAft>
              <a:buClrTx/>
              <a:buSzTx/>
              <a:buFontTx/>
              <a:buNone/>
              <a:tabLst/>
              <a:defRPr/>
            </a:pPr>
            <a:r>
              <a:rPr kumimoji="0" lang="ar-AE" sz="2000" b="0" i="0" u="none" strike="noStrike" kern="1200" cap="none" spc="0" normalizeH="0" baseline="0" noProof="0">
                <a:ln>
                  <a:noFill/>
                </a:ln>
                <a:solidFill>
                  <a:srgbClr val="E7E6E6">
                    <a:lumMod val="10000"/>
                  </a:srgbClr>
                </a:solidFill>
                <a:effectLst/>
                <a:uLnTx/>
                <a:uFillTx/>
                <a:latin typeface="Calibri" panose="020F0502020204030204" pitchFamily="34" charset="0"/>
                <a:cs typeface="Arial" panose="020B0604020202020204" pitchFamily="34" charset="0"/>
              </a:rPr>
              <a:t>يمكن أيضًا الحصول على التقرير (مقابل دفع مبلغ مالي) من مكاتب الائتمان أيضاً وإرفاق التصنيف الائتماني - مكتب </a:t>
            </a:r>
            <a:r>
              <a:rPr kumimoji="0" lang="en-US" sz="2000" b="0" i="0" u="none" strike="noStrike" kern="1200" cap="none" spc="0" normalizeH="0" baseline="0" noProof="0">
                <a:ln>
                  <a:noFill/>
                </a:ln>
                <a:solidFill>
                  <a:srgbClr val="E7E6E6">
                    <a:lumMod val="10000"/>
                  </a:srgbClr>
                </a:solidFill>
                <a:effectLst/>
                <a:uLnTx/>
                <a:uFillTx/>
                <a:latin typeface="Calibri" panose="020F0502020204030204" pitchFamily="34" charset="0"/>
                <a:cs typeface="Arial"/>
              </a:rPr>
              <a:t>D&amp;B</a:t>
            </a:r>
            <a:r>
              <a:rPr kumimoji="0" lang="ar-AE" sz="2000" b="0" i="0" u="none" strike="noStrike" kern="1200" cap="none" spc="0" normalizeH="0" baseline="0" noProof="0">
                <a:ln>
                  <a:noFill/>
                </a:ln>
                <a:solidFill>
                  <a:srgbClr val="E7E6E6">
                    <a:lumMod val="10000"/>
                  </a:srgbClr>
                </a:solidFill>
                <a:effectLst/>
                <a:uLnTx/>
                <a:uFillTx/>
                <a:latin typeface="Calibri" panose="020F0502020204030204" pitchFamily="34" charset="0"/>
                <a:cs typeface="Arial" panose="020B0604020202020204" pitchFamily="34" charset="0"/>
              </a:rPr>
              <a:t> (كابتن كريدت) مكتب </a:t>
            </a:r>
            <a:r>
              <a:rPr kumimoji="0" lang="en-US" sz="2000" b="0" i="0" u="none" strike="noStrike" kern="1200" cap="none" spc="0" normalizeH="0" baseline="0" noProof="0">
                <a:ln>
                  <a:noFill/>
                </a:ln>
                <a:solidFill>
                  <a:srgbClr val="E7E6E6">
                    <a:lumMod val="10000"/>
                  </a:srgbClr>
                </a:solidFill>
                <a:effectLst/>
                <a:uLnTx/>
                <a:uFillTx/>
                <a:latin typeface="Calibri" panose="020F0502020204030204" pitchFamily="34" charset="0"/>
                <a:cs typeface="Arial"/>
              </a:rPr>
              <a:t>BDI</a:t>
            </a:r>
          </a:p>
        </p:txBody>
      </p:sp>
      <p:pic>
        <p:nvPicPr>
          <p:cNvPr id="52" name="גרפיקה 51" descr="מסמך עם מילוי מלא">
            <a:extLst>
              <a:ext uri="{FF2B5EF4-FFF2-40B4-BE49-F238E27FC236}">
                <a16:creationId xmlns:a16="http://schemas.microsoft.com/office/drawing/2014/main" id="{E3196743-B7A8-BCF2-6EC9-E1FC74E0A5D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r:embed="rId5"/>
              </a:ext>
            </a:extLst>
          </a:blip>
          <a:stretch>
            <a:fillRect/>
          </a:stretch>
        </p:blipFill>
        <p:spPr>
          <a:xfrm>
            <a:off x="11320231" y="944809"/>
            <a:ext cx="522042" cy="522042"/>
          </a:xfrm>
          <a:prstGeom prst="rect">
            <a:avLst/>
          </a:prstGeom>
        </p:spPr>
      </p:pic>
      <p:pic>
        <p:nvPicPr>
          <p:cNvPr id="54" name="גרפיקה 53" descr="מידע עם מילוי מלא">
            <a:extLst>
              <a:ext uri="{FF2B5EF4-FFF2-40B4-BE49-F238E27FC236}">
                <a16:creationId xmlns:a16="http://schemas.microsoft.com/office/drawing/2014/main" id="{29457A23-EA74-CB3A-14F5-4C01385016C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r:embed="rId7"/>
              </a:ext>
            </a:extLst>
          </a:blip>
          <a:stretch>
            <a:fillRect/>
          </a:stretch>
        </p:blipFill>
        <p:spPr>
          <a:xfrm>
            <a:off x="11320231" y="2107550"/>
            <a:ext cx="522042" cy="522042"/>
          </a:xfrm>
          <a:prstGeom prst="rect">
            <a:avLst/>
          </a:prstGeom>
        </p:spPr>
      </p:pic>
      <p:pic>
        <p:nvPicPr>
          <p:cNvPr id="56" name="גרפיקה 55" descr="מחשב נייד עם מילוי מלא">
            <a:extLst>
              <a:ext uri="{FF2B5EF4-FFF2-40B4-BE49-F238E27FC236}">
                <a16:creationId xmlns:a16="http://schemas.microsoft.com/office/drawing/2014/main" id="{4B7FD3F0-1E86-8F96-0975-5FF9F94998B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r:embed="rId9"/>
              </a:ext>
            </a:extLst>
          </a:blip>
          <a:stretch>
            <a:fillRect/>
          </a:stretch>
        </p:blipFill>
        <p:spPr>
          <a:xfrm>
            <a:off x="11317253" y="4970342"/>
            <a:ext cx="584775" cy="584775"/>
          </a:xfrm>
          <a:prstGeom prst="rect">
            <a:avLst/>
          </a:prstGeom>
        </p:spPr>
      </p:pic>
      <p:sp>
        <p:nvSpPr>
          <p:cNvPr id="58" name="Rectangle 18">
            <a:extLst>
              <a:ext uri="{FF2B5EF4-FFF2-40B4-BE49-F238E27FC236}">
                <a16:creationId xmlns:a16="http://schemas.microsoft.com/office/drawing/2014/main" id="{3559D150-A936-71B0-65A8-96E9A5CA5A67}"/>
              </a:ext>
            </a:extLst>
          </p:cNvPr>
          <p:cNvSpPr/>
          <p:nvPr/>
        </p:nvSpPr>
        <p:spPr>
          <a:xfrm>
            <a:off x="3827417" y="3512798"/>
            <a:ext cx="7433059" cy="1015663"/>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2000" b="1" i="0" u="none" strike="noStrike" kern="1200" cap="none" spc="0" normalizeH="0" baseline="0" noProof="0">
                <a:ln>
                  <a:noFill/>
                </a:ln>
                <a:solidFill>
                  <a:srgbClr val="E7E6E6">
                    <a:lumMod val="10000"/>
                  </a:srgbClr>
                </a:solidFill>
                <a:effectLst/>
                <a:uLnTx/>
                <a:uFillTx/>
                <a:latin typeface="Calibri" panose="020F0502020204030204" pitchFamily="34" charset="0"/>
                <a:cs typeface="Arial" panose="020B0604020202020204" pitchFamily="34" charset="0"/>
              </a:rPr>
              <a:t>ما الذي يجب أن نقوم به بخصوص التقرير؟ </a:t>
            </a:r>
            <a:r>
              <a:rPr kumimoji="0" lang="ar-AE" sz="2000" b="0" i="0" u="none" strike="noStrike" kern="1200" cap="none" spc="0" normalizeH="0" baseline="0" noProof="0">
                <a:ln>
                  <a:noFill/>
                </a:ln>
                <a:solidFill>
                  <a:srgbClr val="E7E6E6">
                    <a:lumMod val="10000"/>
                  </a:srgbClr>
                </a:solidFill>
                <a:effectLst/>
                <a:uLnTx/>
                <a:uFillTx/>
                <a:latin typeface="Calibri" panose="020F0502020204030204" pitchFamily="34" charset="0"/>
                <a:cs typeface="Arial" panose="020B0604020202020204" pitchFamily="34" charset="0"/>
              </a:rPr>
              <a:t>التحقق من المعطيات الواردة في التقرير والتأكد من عدم وجود أخطاء، فحص ومتابعة السلوك المالي الخاص بنا / سلوكيات الدفع الخاصة بنا. التقرير بمثابة تقرير شخصي ولا يُوصى بإرساله لمانحي الائتمان.</a:t>
            </a:r>
          </a:p>
        </p:txBody>
      </p:sp>
      <p:pic>
        <p:nvPicPr>
          <p:cNvPr id="64" name="גרפיקה 63" descr="תג סימן שאלה עם מילוי מלא">
            <a:extLst>
              <a:ext uri="{FF2B5EF4-FFF2-40B4-BE49-F238E27FC236}">
                <a16:creationId xmlns:a16="http://schemas.microsoft.com/office/drawing/2014/main" id="{C1361C84-CFD6-6A7B-D8BC-342C52E9568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r:embed="rId11"/>
              </a:ext>
            </a:extLst>
          </a:blip>
          <a:stretch>
            <a:fillRect/>
          </a:stretch>
        </p:blipFill>
        <p:spPr>
          <a:xfrm>
            <a:off x="11317253" y="3512798"/>
            <a:ext cx="584775" cy="584775"/>
          </a:xfrm>
          <a:prstGeom prst="rect">
            <a:avLst/>
          </a:prstGeom>
        </p:spPr>
      </p:pic>
      <p:sp>
        <p:nvSpPr>
          <p:cNvPr id="5" name="Rectangle 18">
            <a:extLst>
              <a:ext uri="{FF2B5EF4-FFF2-40B4-BE49-F238E27FC236}">
                <a16:creationId xmlns:a16="http://schemas.microsoft.com/office/drawing/2014/main" id="{930BB5A8-9561-7073-1DCB-231CC8CD7F6A}"/>
              </a:ext>
            </a:extLst>
          </p:cNvPr>
          <p:cNvSpPr/>
          <p:nvPr/>
        </p:nvSpPr>
        <p:spPr>
          <a:xfrm>
            <a:off x="3373425" y="4966030"/>
            <a:ext cx="8001408" cy="707886"/>
          </a:xfrm>
          <a:prstGeom prst="rect">
            <a:avLst/>
          </a:prstGeom>
        </p:spPr>
        <p:txBody>
          <a:bodyPr wrap="square">
            <a:spAutoFit/>
          </a:bodyPr>
          <a:lstStyle/>
          <a:p>
            <a:pPr marL="0" marR="0" lvl="0" indent="0" algn="r" defTabSz="914400" rtl="1" eaLnBrk="1" fontAlgn="auto" latinLnBrk="0" hangingPunct="1">
              <a:lnSpc>
                <a:spcPct val="100000"/>
              </a:lnSpc>
              <a:spcBef>
                <a:spcPct val="0"/>
              </a:spcBef>
              <a:spcAft>
                <a:spcPct val="0"/>
              </a:spcAft>
              <a:buClrTx/>
              <a:buSzTx/>
              <a:buFontTx/>
              <a:buNone/>
              <a:tabLst/>
              <a:defRPr/>
            </a:pPr>
            <a:r>
              <a:rPr kumimoji="0" lang="ar-AE" sz="2000" b="1"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Arial" panose="020B0604020202020204" pitchFamily="34" charset="0"/>
              </a:rPr>
              <a:t>كيف يمكن الحصول على التقرير؟</a:t>
            </a:r>
          </a:p>
          <a:p>
            <a:pPr marL="0" marR="0" lvl="0" indent="0" algn="r" defTabSz="914400" rtl="1" eaLnBrk="1" fontAlgn="auto" latinLnBrk="0" hangingPunct="1">
              <a:lnSpc>
                <a:spcPct val="100000"/>
              </a:lnSpc>
              <a:spcBef>
                <a:spcPct val="0"/>
              </a:spcBef>
              <a:spcAft>
                <a:spcPct val="0"/>
              </a:spcAft>
              <a:buClrTx/>
              <a:buSzTx/>
              <a:buFontTx/>
              <a:buNone/>
              <a:tabLst/>
              <a:defRPr/>
            </a:pPr>
            <a:r>
              <a:rPr kumimoji="0" lang="ar-AE"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Arial" panose="020B0604020202020204" pitchFamily="34" charset="0"/>
              </a:rPr>
              <a:t>يمكن الحصول على التقرير </a:t>
            </a:r>
            <a:r>
              <a:rPr kumimoji="0" lang="ar-AE" sz="2000" b="1" i="0" u="none" strike="noStrike" kern="1200" cap="none" spc="0" normalizeH="0" baseline="0" noProof="0">
                <a:ln>
                  <a:noFill/>
                </a:ln>
                <a:solidFill>
                  <a:srgbClr val="4472C4">
                    <a:lumMod val="75000"/>
                  </a:srgbClr>
                </a:solidFill>
                <a:effectLst/>
                <a:uLnTx/>
                <a:uFillTx/>
                <a:latin typeface="Calibri" panose="020F0502020204030204" pitchFamily="34" charset="0"/>
                <a:ea typeface="+mn-ea"/>
                <a:cs typeface="Arial" panose="020B0604020202020204" pitchFamily="34" charset="0"/>
              </a:rPr>
              <a:t>باللغة العربية </a:t>
            </a:r>
            <a:r>
              <a:rPr kumimoji="0" lang="ar-AE"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Arial" panose="020B0604020202020204" pitchFamily="34" charset="0"/>
              </a:rPr>
              <a:t>مجانًا مرة واحدة سنويًا بواسطة:</a:t>
            </a:r>
            <a:endPar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cs typeface="Arial" panose="020B0604020202020204" pitchFamily="34" charset="0"/>
            </a:endParaRPr>
          </a:p>
        </p:txBody>
      </p:sp>
      <p:sp>
        <p:nvSpPr>
          <p:cNvPr id="6" name="Rectangle 18">
            <a:extLst>
              <a:ext uri="{FF2B5EF4-FFF2-40B4-BE49-F238E27FC236}">
                <a16:creationId xmlns:a16="http://schemas.microsoft.com/office/drawing/2014/main" id="{62EF93B1-18DB-C31F-0F6C-8A7DB787DFC4}"/>
              </a:ext>
            </a:extLst>
          </p:cNvPr>
          <p:cNvSpPr/>
          <p:nvPr/>
        </p:nvSpPr>
        <p:spPr>
          <a:xfrm>
            <a:off x="6984471" y="5783538"/>
            <a:ext cx="2201969" cy="707886"/>
          </a:xfrm>
          <a:prstGeom prst="rect">
            <a:avLst/>
          </a:prstGeom>
        </p:spPr>
        <p:txBody>
          <a:bodyPr wrap="square">
            <a:spAutoFit/>
          </a:bodyPr>
          <a:lstStyle/>
          <a:p>
            <a:pPr marL="0" marR="0" lvl="0" indent="0" algn="r" defTabSz="914400" rtl="1" eaLnBrk="1" fontAlgn="auto" latinLnBrk="0" hangingPunct="1">
              <a:lnSpc>
                <a:spcPct val="100000"/>
              </a:lnSpc>
              <a:spcBef>
                <a:spcPct val="0"/>
              </a:spcBef>
              <a:spcAft>
                <a:spcPct val="0"/>
              </a:spcAft>
              <a:buClrTx/>
              <a:buSzTx/>
              <a:buFontTx/>
              <a:buNone/>
              <a:tabLst/>
              <a:defRPr/>
            </a:pPr>
            <a:r>
              <a:rPr kumimoji="0" lang="ar-AE"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Arial" panose="020B0604020202020204" pitchFamily="34" charset="0"/>
              </a:rPr>
              <a:t>المركز الهاتفي لنظام بيانات الائتمان</a:t>
            </a:r>
            <a:endPar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Arial" panose="020B0604020202020204" pitchFamily="34" charset="0"/>
            </a:endParaRPr>
          </a:p>
        </p:txBody>
      </p:sp>
      <p:sp>
        <p:nvSpPr>
          <p:cNvPr id="7" name="Rectangle 18">
            <a:extLst>
              <a:ext uri="{FF2B5EF4-FFF2-40B4-BE49-F238E27FC236}">
                <a16:creationId xmlns:a16="http://schemas.microsoft.com/office/drawing/2014/main" id="{C77A2949-5BBB-C43C-96FA-BD03DD942E13}"/>
              </a:ext>
            </a:extLst>
          </p:cNvPr>
          <p:cNvSpPr/>
          <p:nvPr/>
        </p:nvSpPr>
        <p:spPr>
          <a:xfrm>
            <a:off x="8866955" y="5748191"/>
            <a:ext cx="2621960" cy="707886"/>
          </a:xfrm>
          <a:prstGeom prst="rect">
            <a:avLst/>
          </a:prstGeom>
        </p:spPr>
        <p:txBody>
          <a:bodyPr wrap="square">
            <a:spAutoFit/>
          </a:bodyPr>
          <a:lstStyle/>
          <a:p>
            <a:pPr marL="0" marR="0" lvl="0" indent="0" algn="r" defTabSz="914400" rtl="1" eaLnBrk="1" fontAlgn="auto" latinLnBrk="0" hangingPunct="1">
              <a:lnSpc>
                <a:spcPct val="100000"/>
              </a:lnSpc>
              <a:spcBef>
                <a:spcPct val="0"/>
              </a:spcBef>
              <a:spcAft>
                <a:spcPct val="0"/>
              </a:spcAft>
              <a:buClrTx/>
              <a:buSzTx/>
              <a:buFontTx/>
              <a:buNone/>
              <a:tabLst/>
              <a:defRPr/>
            </a:pPr>
            <a:r>
              <a:rPr kumimoji="0" lang="ar-AE" sz="2000" b="0" i="0" u="none" strike="noStrike" kern="1200" cap="none" spc="0" normalizeH="0" baseline="0" noProof="0">
                <a:ln>
                  <a:noFill/>
                </a:ln>
                <a:solidFill>
                  <a:srgbClr val="E7E6E6">
                    <a:lumMod val="10000"/>
                  </a:srgbClr>
                </a:solidFill>
                <a:effectLst/>
                <a:uLnTx/>
                <a:uFillTx/>
                <a:latin typeface="Calibri" panose="020F0502020204030204" pitchFamily="34" charset="0"/>
                <a:cs typeface="Arial" panose="020B0604020202020204" pitchFamily="34" charset="0"/>
              </a:rPr>
              <a:t>موقع الانترنت</a:t>
            </a:r>
            <a:r>
              <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cs typeface="Arial" panose="020B0604020202020204" pitchFamily="34" charset="0"/>
              </a:rPr>
              <a:t> </a:t>
            </a:r>
            <a:r>
              <a:rPr kumimoji="0" lang="en-US" sz="2000" b="0" i="0" u="none" strike="noStrike" kern="1200" cap="none" spc="0" normalizeH="0" baseline="0" noProof="0">
                <a:ln>
                  <a:noFill/>
                </a:ln>
                <a:solidFill>
                  <a:srgbClr val="E7E6E6">
                    <a:lumMod val="10000"/>
                  </a:srgbClr>
                </a:solidFill>
                <a:effectLst/>
                <a:uLnTx/>
                <a:uFillTx/>
                <a:latin typeface="Calibri" panose="020F0502020204030204" pitchFamily="34" charset="0"/>
                <a:cs typeface="Arial"/>
              </a:rPr>
              <a:t>creditdata.org.il</a:t>
            </a:r>
          </a:p>
        </p:txBody>
      </p:sp>
      <p:cxnSp>
        <p:nvCxnSpPr>
          <p:cNvPr id="11" name="מחבר ישר 10">
            <a:extLst>
              <a:ext uri="{FF2B5EF4-FFF2-40B4-BE49-F238E27FC236}">
                <a16:creationId xmlns:a16="http://schemas.microsoft.com/office/drawing/2014/main" id="{31731222-770E-C86D-B569-462BE1DF9C83}"/>
              </a:ext>
            </a:extLst>
          </p:cNvPr>
          <p:cNvCxnSpPr/>
          <p:nvPr/>
        </p:nvCxnSpPr>
        <p:spPr>
          <a:xfrm flipH="1">
            <a:off x="9244362" y="5783538"/>
            <a:ext cx="0" cy="707886"/>
          </a:xfrm>
          <a:prstGeom prst="line">
            <a:avLst/>
          </a:prstGeom>
        </p:spPr>
        <p:style>
          <a:lnRef idx="1">
            <a:schemeClr val="dk1"/>
          </a:lnRef>
          <a:fillRef idx="0">
            <a:schemeClr val="dk1"/>
          </a:fillRef>
          <a:effectRef idx="0">
            <a:schemeClr val="dk1"/>
          </a:effectRef>
          <a:fontRef idx="minor">
            <a:schemeClr val="tx1"/>
          </a:fontRef>
        </p:style>
      </p:cxnSp>
      <p:cxnSp>
        <p:nvCxnSpPr>
          <p:cNvPr id="12" name="מחבר ישר 11">
            <a:extLst>
              <a:ext uri="{FF2B5EF4-FFF2-40B4-BE49-F238E27FC236}">
                <a16:creationId xmlns:a16="http://schemas.microsoft.com/office/drawing/2014/main" id="{21E04028-E99F-C9B5-0724-680D1975A02A}"/>
              </a:ext>
            </a:extLst>
          </p:cNvPr>
          <p:cNvCxnSpPr/>
          <p:nvPr/>
        </p:nvCxnSpPr>
        <p:spPr>
          <a:xfrm flipH="1">
            <a:off x="6656327" y="5783538"/>
            <a:ext cx="0" cy="70788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94343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t="-9000" b="-9000"/>
          </a:stretch>
        </a:blipFill>
        <a:effectLst/>
      </p:bgPr>
    </p:bg>
    <p:spTree>
      <p:nvGrpSpPr>
        <p:cNvPr id="1" name=""/>
        <p:cNvGrpSpPr/>
        <p:nvPr/>
      </p:nvGrpSpPr>
      <p:grpSpPr>
        <a:xfrm>
          <a:off x="0" y="0"/>
          <a:ext cx="0" cy="0"/>
          <a:chOff x="0" y="0"/>
          <a:chExt cx="0" cy="0"/>
        </a:xfrm>
      </p:grpSpPr>
      <p:sp>
        <p:nvSpPr>
          <p:cNvPr id="10" name="Freeform: Shape 12">
            <a:extLst>
              <a:ext uri="{FF2B5EF4-FFF2-40B4-BE49-F238E27FC236}">
                <a16:creationId xmlns:a16="http://schemas.microsoft.com/office/drawing/2014/main" id="{6633F439-3BB2-41EB-890A-19683F596DCB}"/>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rtl="1" eaLnBrk="1" fontAlgn="auto"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Arial"/>
            </a:endParaRPr>
          </a:p>
        </p:txBody>
      </p:sp>
      <p:sp>
        <p:nvSpPr>
          <p:cNvPr id="23" name="תיבת טקסט 22">
            <a:extLst>
              <a:ext uri="{FF2B5EF4-FFF2-40B4-BE49-F238E27FC236}">
                <a16:creationId xmlns:a16="http://schemas.microsoft.com/office/drawing/2014/main" id="{088D79DC-C938-4140-9881-48DCA740E6F0}"/>
              </a:ext>
            </a:extLst>
          </p:cNvPr>
          <p:cNvSpPr txBox="1"/>
          <p:nvPr/>
        </p:nvSpPr>
        <p:spPr>
          <a:xfrm>
            <a:off x="0" y="71899"/>
            <a:ext cx="12164291" cy="584775"/>
          </a:xfrm>
          <a:prstGeom prst="rect">
            <a:avLst/>
          </a:prstGeom>
          <a:noFill/>
        </p:spPr>
        <p:txBody>
          <a:bodyPr wrap="square" rtlCol="1">
            <a:spAutoFit/>
          </a:bodyPr>
          <a:lstStyle/>
          <a:p>
            <a:pPr marL="0" marR="0" lvl="0" indent="0" algn="r" defTabSz="914400" rtl="1" eaLnBrk="1" fontAlgn="auto" latinLnBrk="0" hangingPunct="1">
              <a:lnSpc>
                <a:spcPct val="100000"/>
              </a:lnSpc>
              <a:spcBef>
                <a:spcPct val="0"/>
              </a:spcBef>
              <a:spcAft>
                <a:spcPct val="0"/>
              </a:spcAft>
              <a:buClrTx/>
              <a:buSzTx/>
              <a:buFontTx/>
              <a:buNone/>
              <a:tabLst/>
              <a:defRPr/>
            </a:pPr>
            <a:r>
              <a:rPr kumimoji="0" lang="ar-AE" sz="3200" b="1" i="0" u="none" strike="noStrike" kern="1200" cap="none" spc="0" normalizeH="0" baseline="0" noProof="0">
                <a:ln>
                  <a:noFill/>
                </a:ln>
                <a:solidFill>
                  <a:prstClr val="white"/>
                </a:solidFill>
                <a:effectLst/>
                <a:uLnTx/>
                <a:uFillTx/>
                <a:latin typeface="Calibri" panose="020F0502020204030204" pitchFamily="34" charset="0"/>
                <a:cs typeface="Arial" panose="020B0604020202020204" pitchFamily="34" charset="0"/>
              </a:rPr>
              <a:t>نصائح</a:t>
            </a:r>
            <a:endParaRPr kumimoji="0" lang="he-IL" sz="3200" b="1"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endParaRPr>
          </a:p>
        </p:txBody>
      </p:sp>
      <p:sp>
        <p:nvSpPr>
          <p:cNvPr id="8" name="Rectangle 18">
            <a:extLst>
              <a:ext uri="{FF2B5EF4-FFF2-40B4-BE49-F238E27FC236}">
                <a16:creationId xmlns:a16="http://schemas.microsoft.com/office/drawing/2014/main" id="{15048382-3B6E-4D4D-A17C-F9FE2ED53822}"/>
              </a:ext>
            </a:extLst>
          </p:cNvPr>
          <p:cNvSpPr/>
          <p:nvPr/>
        </p:nvSpPr>
        <p:spPr>
          <a:xfrm>
            <a:off x="7257448" y="895014"/>
            <a:ext cx="4644580" cy="707886"/>
          </a:xfrm>
          <a:prstGeom prst="rect">
            <a:avLst/>
          </a:prstGeom>
        </p:spPr>
        <p:txBody>
          <a:bodyPr wrap="square">
            <a:spAutoFit/>
          </a:bodyPr>
          <a:lstStyle/>
          <a:p>
            <a:pPr marL="342900" marR="0" lvl="0" indent="-342900" algn="r" defTabSz="914400" rtl="1" eaLnBrk="1" fontAlgn="auto" latinLnBrk="0" hangingPunct="1">
              <a:lnSpc>
                <a:spcPct val="100000"/>
              </a:lnSpc>
              <a:spcBef>
                <a:spcPct val="0"/>
              </a:spcBef>
              <a:spcAft>
                <a:spcPct val="0"/>
              </a:spcAft>
              <a:buClrTx/>
              <a:buSzTx/>
              <a:buFont typeface="Arial" panose="020B0604020202020204" pitchFamily="34" charset="0"/>
              <a:buChar char="•"/>
              <a:tabLst/>
              <a:defRPr/>
            </a:pPr>
            <a:endPar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ct val="0"/>
              </a:spcBef>
              <a:spcAft>
                <a:spcPct val="0"/>
              </a:spcAft>
              <a:buClrTx/>
              <a:buSzTx/>
              <a:buFontTx/>
              <a:buNone/>
              <a:tabLst/>
              <a:defRPr/>
            </a:pPr>
            <a:endPar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p:sp>
        <p:nvSpPr>
          <p:cNvPr id="2" name="Rectangle 18">
            <a:extLst>
              <a:ext uri="{FF2B5EF4-FFF2-40B4-BE49-F238E27FC236}">
                <a16:creationId xmlns:a16="http://schemas.microsoft.com/office/drawing/2014/main" id="{EE685978-16CA-F7A1-215E-0E6946CE5EB9}"/>
              </a:ext>
            </a:extLst>
          </p:cNvPr>
          <p:cNvSpPr/>
          <p:nvPr/>
        </p:nvSpPr>
        <p:spPr>
          <a:xfrm>
            <a:off x="7444292" y="695688"/>
            <a:ext cx="4457736" cy="400110"/>
          </a:xfrm>
          <a:prstGeom prst="rect">
            <a:avLst/>
          </a:prstGeom>
        </p:spPr>
        <p:txBody>
          <a:bodyPr wrap="square">
            <a:spAutoFit/>
          </a:bodyPr>
          <a:lstStyle/>
          <a:p>
            <a:pPr marL="0" marR="0" lvl="0" indent="0" algn="r" defTabSz="914400" rtl="1" eaLnBrk="1" fontAlgn="auto" latinLnBrk="0" hangingPunct="1">
              <a:lnSpc>
                <a:spcPct val="100000"/>
              </a:lnSpc>
              <a:spcBef>
                <a:spcPct val="0"/>
              </a:spcBef>
              <a:spcAft>
                <a:spcPct val="0"/>
              </a:spcAft>
              <a:buClrTx/>
              <a:buSzTx/>
              <a:buFontTx/>
              <a:buNone/>
              <a:tabLst/>
              <a:defRPr/>
            </a:pPr>
            <a:r>
              <a:rPr kumimoji="0" lang="he-IL" sz="2000" b="1"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rPr>
              <a:t> </a:t>
            </a:r>
          </a:p>
        </p:txBody>
      </p:sp>
      <p:sp>
        <p:nvSpPr>
          <p:cNvPr id="18" name="Rectangle 18">
            <a:extLst>
              <a:ext uri="{FF2B5EF4-FFF2-40B4-BE49-F238E27FC236}">
                <a16:creationId xmlns:a16="http://schemas.microsoft.com/office/drawing/2014/main" id="{E67997AB-A068-501B-8843-26B42B598B86}"/>
              </a:ext>
            </a:extLst>
          </p:cNvPr>
          <p:cNvSpPr/>
          <p:nvPr/>
        </p:nvSpPr>
        <p:spPr>
          <a:xfrm>
            <a:off x="6715760" y="893359"/>
            <a:ext cx="5314177" cy="4708981"/>
          </a:xfrm>
          <a:prstGeom prst="rect">
            <a:avLst/>
          </a:prstGeom>
        </p:spPr>
        <p:txBody>
          <a:bodyPr wrap="square">
            <a:spAutoFit/>
          </a:bodyPr>
          <a:lstStyle/>
          <a:p>
            <a:pPr marL="800100" marR="0" lvl="1" indent="-342900" algn="r" defTabSz="457200" rtl="1" eaLnBrk="1" fontAlgn="auto" latinLnBrk="0" hangingPunct="1">
              <a:lnSpc>
                <a:spcPct val="100000"/>
              </a:lnSpc>
              <a:spcBef>
                <a:spcPts val="0"/>
              </a:spcBef>
              <a:spcAft>
                <a:spcPts val="0"/>
              </a:spcAft>
              <a:buClr>
                <a:srgbClr val="00B050"/>
              </a:buClr>
              <a:buSzTx/>
              <a:buFont typeface="Wingdings" panose="05000000000000000000" pitchFamily="2" charset="2"/>
              <a:buChar char="ü"/>
              <a:tabLst/>
              <a:defRPr/>
            </a:pPr>
            <a:r>
              <a:rPr kumimoji="0" lang="ar-AE"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احرصوا على الدفع في الوقت المحدد، لا تتأخروا بالدفع وتوصلوا الى اتفاقية لترتيب المدفوعات مع مانح الائتمان.</a:t>
            </a:r>
            <a:endParaRPr kumimoji="0" lang="he-IL"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800100" marR="0" lvl="1" indent="-342900" algn="r" defTabSz="457200" rtl="1" eaLnBrk="1" fontAlgn="auto" latinLnBrk="0" hangingPunct="1">
              <a:lnSpc>
                <a:spcPct val="100000"/>
              </a:lnSpc>
              <a:spcBef>
                <a:spcPts val="0"/>
              </a:spcBef>
              <a:spcAft>
                <a:spcPts val="0"/>
              </a:spcAft>
              <a:buClr>
                <a:srgbClr val="00B050"/>
              </a:buClr>
              <a:buSzTx/>
              <a:buFont typeface="Wingdings" panose="05000000000000000000" pitchFamily="2" charset="2"/>
              <a:buChar char="ü"/>
              <a:tabLst/>
              <a:defRPr/>
            </a:pPr>
            <a:r>
              <a:rPr kumimoji="0" lang="ar-AE"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اضبطوا إطار الائتمان لمستوى الاستهلاك المناسب، وتجنبوا السحب على المكشوف (حساب مدين) بمبالغ مرتفعة.</a:t>
            </a:r>
            <a:endParaRPr kumimoji="0" lang="he-IL"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800100" marR="0" lvl="1" indent="-342900" algn="r" defTabSz="457200" rtl="1" eaLnBrk="1" fontAlgn="auto" latinLnBrk="0" hangingPunct="1">
              <a:lnSpc>
                <a:spcPct val="100000"/>
              </a:lnSpc>
              <a:spcBef>
                <a:spcPts val="0"/>
              </a:spcBef>
              <a:spcAft>
                <a:spcPts val="0"/>
              </a:spcAft>
              <a:buClr>
                <a:srgbClr val="00B050"/>
              </a:buClr>
              <a:buSzTx/>
              <a:buFont typeface="Wingdings" panose="05000000000000000000" pitchFamily="2" charset="2"/>
              <a:buChar char="ü"/>
              <a:tabLst/>
              <a:defRPr/>
            </a:pPr>
            <a:r>
              <a:rPr kumimoji="0" lang="ar-AE"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يوصى بالحصول على قرض عند الحاجة فقط، وفحص الخيارات التي يمنحها مانحي الائتمان المختلفين.</a:t>
            </a:r>
          </a:p>
          <a:p>
            <a:pPr marL="800100" marR="0" lvl="1" indent="-342900" algn="r" defTabSz="457200" rtl="1" eaLnBrk="1" fontAlgn="auto" latinLnBrk="0" hangingPunct="1">
              <a:lnSpc>
                <a:spcPct val="100000"/>
              </a:lnSpc>
              <a:spcBef>
                <a:spcPts val="0"/>
              </a:spcBef>
              <a:spcAft>
                <a:spcPts val="0"/>
              </a:spcAft>
              <a:buClr>
                <a:srgbClr val="00B050"/>
              </a:buClr>
              <a:buSzTx/>
              <a:buFont typeface="Wingdings" panose="05000000000000000000" pitchFamily="2" charset="2"/>
              <a:buChar char="ü"/>
              <a:tabLst/>
              <a:defRPr/>
            </a:pPr>
            <a:r>
              <a:rPr kumimoji="0" lang="ar-AE"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راجعوا تقرير تركيز البيانات وتحققوا من المعلومات الواردة فيه.</a:t>
            </a:r>
            <a:endParaRPr kumimoji="0" lang="he-IL"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800100" marR="0" lvl="1" indent="-342900" algn="r" defTabSz="457200" rtl="1" eaLnBrk="1" fontAlgn="auto" latinLnBrk="0" hangingPunct="1">
              <a:lnSpc>
                <a:spcPct val="100000"/>
              </a:lnSpc>
              <a:spcBef>
                <a:spcPts val="0"/>
              </a:spcBef>
              <a:spcAft>
                <a:spcPts val="0"/>
              </a:spcAft>
              <a:buClr>
                <a:srgbClr val="00B050"/>
              </a:buClr>
              <a:buSzTx/>
              <a:buFont typeface="Wingdings" panose="05000000000000000000" pitchFamily="2" charset="2"/>
              <a:buChar char="ü"/>
              <a:tabLst/>
              <a:defRPr/>
            </a:pPr>
            <a:r>
              <a:rPr kumimoji="0" lang="ar-AE"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تصنيف مكاتب الائتمان (الذي يعتمد على بيانات الائتمان) هو للنقطة الزمنية الحالية. أي تحسن في السلوك المالي سيرفع من التصنيف.</a:t>
            </a:r>
          </a:p>
          <a:p>
            <a:pPr marL="342900" marR="0" lvl="0" indent="-342900" algn="r" defTabSz="914400" rtl="1" eaLnBrk="1" fontAlgn="auto" latinLnBrk="0" hangingPunct="1">
              <a:lnSpc>
                <a:spcPct val="100000"/>
              </a:lnSpc>
              <a:spcBef>
                <a:spcPct val="0"/>
              </a:spcBef>
              <a:spcAft>
                <a:spcPct val="0"/>
              </a:spcAft>
              <a:buClrTx/>
              <a:buSzTx/>
              <a:buFont typeface="Arial" panose="020B0604020202020204" pitchFamily="34" charset="0"/>
              <a:buChar char="•"/>
              <a:tabLst/>
              <a:defRPr/>
            </a:pPr>
            <a:endParaRPr kumimoji="0" lang="he-IL" sz="20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0518015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E4AA4598-B3F4-4D38-ACC2-322DB1F8CF95}"/>
              </a:ext>
            </a:extLst>
          </p:cNvPr>
          <p:cNvGrpSpPr/>
          <p:nvPr/>
        </p:nvGrpSpPr>
        <p:grpSpPr>
          <a:xfrm>
            <a:off x="848060" y="660400"/>
            <a:ext cx="10851479" cy="6096000"/>
            <a:chOff x="848060" y="0"/>
            <a:chExt cx="10851479" cy="6096000"/>
          </a:xfrm>
        </p:grpSpPr>
        <p:pic>
          <p:nvPicPr>
            <p:cNvPr id="5" name="תמונה 4">
              <a:extLst>
                <a:ext uri="{FF2B5EF4-FFF2-40B4-BE49-F238E27FC236}">
                  <a16:creationId xmlns:a16="http://schemas.microsoft.com/office/drawing/2014/main" id="{DB35F6BF-9890-4C22-9116-005D5E5FCE9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35000"/>
            <a:stretch>
              <a:fillRect/>
            </a:stretch>
          </p:blipFill>
          <p:spPr>
            <a:xfrm>
              <a:off x="848060" y="0"/>
              <a:ext cx="10851479" cy="4457700"/>
            </a:xfrm>
            <a:prstGeom prst="rect">
              <a:avLst/>
            </a:prstGeom>
          </p:spPr>
        </p:pic>
        <p:pic>
          <p:nvPicPr>
            <p:cNvPr id="6" name="תמונה 5">
              <a:extLst>
                <a:ext uri="{FF2B5EF4-FFF2-40B4-BE49-F238E27FC236}">
                  <a16:creationId xmlns:a16="http://schemas.microsoft.com/office/drawing/2014/main" id="{9032B748-620E-4A65-BAB0-9A5FA63B6B0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62778"/>
            <a:stretch>
              <a:fillRect/>
            </a:stretch>
          </p:blipFill>
          <p:spPr>
            <a:xfrm>
              <a:off x="848060" y="3543300"/>
              <a:ext cx="10851479" cy="2552700"/>
            </a:xfrm>
            <a:prstGeom prst="rect">
              <a:avLst/>
            </a:prstGeom>
          </p:spPr>
        </p:pic>
      </p:grpSp>
      <p:pic>
        <p:nvPicPr>
          <p:cNvPr id="3" name="תמונה 2" descr="תמונה שמכילה אדם, לדגמן, קבוצה, אנשים&#10;&#10;התיאור נוצר באופן אוטומטי">
            <a:extLst>
              <a:ext uri="{FF2B5EF4-FFF2-40B4-BE49-F238E27FC236}">
                <a16:creationId xmlns:a16="http://schemas.microsoft.com/office/drawing/2014/main" id="{93A6D9F9-3BF5-4287-B9A3-60EA0DF0A43C}"/>
              </a:ext>
            </a:extLst>
          </p:cNvPr>
          <p:cNvPicPr>
            <a:picLocks noChangeAspect="1"/>
          </p:cNvPicPr>
          <p:nvPr/>
        </p:nvPicPr>
        <p:blipFill>
          <a:blip r:embed="rId4">
            <a:extLst>
              <a:ext uri="{28A0092B-C50C-407E-A947-70E740481C1C}">
                <a14:useLocalDpi xmlns:a14="http://schemas.microsoft.com/office/drawing/2010/main" val="0"/>
              </a:ext>
            </a:extLst>
          </a:blip>
          <a:srcRect b="15625"/>
          <a:stretch>
            <a:fillRect/>
          </a:stretch>
        </p:blipFill>
        <p:spPr>
          <a:xfrm>
            <a:off x="2740376" y="1504950"/>
            <a:ext cx="7127524" cy="4184650"/>
          </a:xfrm>
          <a:prstGeom prst="rect">
            <a:avLst/>
          </a:prstGeom>
        </p:spPr>
      </p:pic>
      <p:cxnSp>
        <p:nvCxnSpPr>
          <p:cNvPr id="66" name="מחבר: מרפקי 65">
            <a:extLst>
              <a:ext uri="{FF2B5EF4-FFF2-40B4-BE49-F238E27FC236}">
                <a16:creationId xmlns:a16="http://schemas.microsoft.com/office/drawing/2014/main" id="{35E1BB0A-A569-4308-A085-6C7195DBB75A}"/>
              </a:ext>
            </a:extLst>
          </p:cNvPr>
          <p:cNvCxnSpPr>
            <a:stCxn id="69" idx="6"/>
            <a:endCxn id="67" idx="2"/>
          </p:cNvCxnSpPr>
          <p:nvPr/>
        </p:nvCxnSpPr>
        <p:spPr>
          <a:xfrm flipV="1">
            <a:off x="8167199" y="2361633"/>
            <a:ext cx="1468389" cy="188165"/>
          </a:xfrm>
          <a:prstGeom prst="bentConnector2">
            <a:avLst/>
          </a:prstGeom>
          <a:ln w="19050">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7" name="Rectangle 6">
            <a:extLst>
              <a:ext uri="{FF2B5EF4-FFF2-40B4-BE49-F238E27FC236}">
                <a16:creationId xmlns:a16="http://schemas.microsoft.com/office/drawing/2014/main" id="{3BAF7EEF-C35B-4AAB-98E0-C5B88DAE145A}"/>
              </a:ext>
            </a:extLst>
          </p:cNvPr>
          <p:cNvSpPr/>
          <p:nvPr/>
        </p:nvSpPr>
        <p:spPr>
          <a:xfrm>
            <a:off x="8521701" y="1653747"/>
            <a:ext cx="2227774" cy="707886"/>
          </a:xfrm>
          <a:prstGeom prst="rect">
            <a:avLst/>
          </a:prstGeom>
          <a:solidFill>
            <a:schemeClr val="bg1"/>
          </a:solidFill>
        </p:spPr>
        <p:txBody>
          <a:bodyPr wrap="square">
            <a:spAutoFit/>
          </a:bodyPr>
          <a:lstStyle/>
          <a:p>
            <a:pPr algn="r" rtl="1"/>
            <a:r>
              <a:rPr lang="ar-AE" sz="2000">
                <a:solidFill>
                  <a:schemeClr val="accent1"/>
                </a:solidFill>
                <a:latin typeface="Calibri" panose="020F0502020204030204" pitchFamily="34" charset="0"/>
                <a:cs typeface="Calibri" panose="020F0502020204030204" pitchFamily="34" charset="0"/>
              </a:rPr>
              <a:t>محمود، 35 عاما، صيدلاني</a:t>
            </a:r>
            <a:endParaRPr lang="he-IL" sz="2000">
              <a:solidFill>
                <a:schemeClr val="accent1"/>
              </a:solidFill>
              <a:latin typeface="Calibri" panose="020F0502020204030204" pitchFamily="34" charset="0"/>
              <a:cs typeface="Calibri" panose="020F0502020204030204" pitchFamily="34" charset="0"/>
            </a:endParaRPr>
          </a:p>
        </p:txBody>
      </p:sp>
      <p:sp>
        <p:nvSpPr>
          <p:cNvPr id="69" name="אליפסה 68">
            <a:extLst>
              <a:ext uri="{FF2B5EF4-FFF2-40B4-BE49-F238E27FC236}">
                <a16:creationId xmlns:a16="http://schemas.microsoft.com/office/drawing/2014/main" id="{7338D8F8-4155-4F5F-99BC-77F672E1843B}"/>
              </a:ext>
            </a:extLst>
          </p:cNvPr>
          <p:cNvSpPr/>
          <p:nvPr/>
        </p:nvSpPr>
        <p:spPr>
          <a:xfrm>
            <a:off x="7987199" y="2459798"/>
            <a:ext cx="180000" cy="180000"/>
          </a:xfrm>
          <a:prstGeom prst="ellipse">
            <a:avLst/>
          </a:prstGeom>
          <a:solidFill>
            <a:srgbClr val="CBA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2" name="Rectangle 6">
            <a:extLst>
              <a:ext uri="{FF2B5EF4-FFF2-40B4-BE49-F238E27FC236}">
                <a16:creationId xmlns:a16="http://schemas.microsoft.com/office/drawing/2014/main" id="{47A567ED-4019-4D17-84FB-00A039588D01}"/>
              </a:ext>
            </a:extLst>
          </p:cNvPr>
          <p:cNvSpPr/>
          <p:nvPr/>
        </p:nvSpPr>
        <p:spPr>
          <a:xfrm>
            <a:off x="1273072" y="2228452"/>
            <a:ext cx="2227774" cy="707886"/>
          </a:xfrm>
          <a:prstGeom prst="rect">
            <a:avLst/>
          </a:prstGeom>
          <a:solidFill>
            <a:schemeClr val="bg1"/>
          </a:solidFill>
        </p:spPr>
        <p:txBody>
          <a:bodyPr wrap="square">
            <a:spAutoFit/>
          </a:bodyPr>
          <a:lstStyle/>
          <a:p>
            <a:pPr algn="r" rtl="1"/>
            <a:r>
              <a:rPr lang="ar-AE" sz="2000">
                <a:solidFill>
                  <a:schemeClr val="accent1"/>
                </a:solidFill>
                <a:latin typeface="Calibri" panose="020F0502020204030204" pitchFamily="34" charset="0"/>
                <a:cs typeface="Calibri" panose="020F0502020204030204" pitchFamily="34" charset="0"/>
              </a:rPr>
              <a:t>سميرة، 34 سنة، نائبة مديرة مدرسة</a:t>
            </a:r>
            <a:endParaRPr lang="he-IL" sz="2000">
              <a:solidFill>
                <a:schemeClr val="accent1"/>
              </a:solidFill>
              <a:latin typeface="Calibri" panose="020F0502020204030204" pitchFamily="34" charset="0"/>
              <a:cs typeface="Calibri" panose="020F0502020204030204" pitchFamily="34" charset="0"/>
            </a:endParaRPr>
          </a:p>
        </p:txBody>
      </p:sp>
      <p:sp>
        <p:nvSpPr>
          <p:cNvPr id="73" name="אליפסה 72">
            <a:extLst>
              <a:ext uri="{FF2B5EF4-FFF2-40B4-BE49-F238E27FC236}">
                <a16:creationId xmlns:a16="http://schemas.microsoft.com/office/drawing/2014/main" id="{45D13F96-5F2B-4265-B731-FD76FC23EE22}"/>
              </a:ext>
            </a:extLst>
          </p:cNvPr>
          <p:cNvSpPr/>
          <p:nvPr/>
        </p:nvSpPr>
        <p:spPr>
          <a:xfrm>
            <a:off x="4545499" y="1761298"/>
            <a:ext cx="180000" cy="180000"/>
          </a:xfrm>
          <a:prstGeom prst="ellipse">
            <a:avLst/>
          </a:prstGeom>
          <a:solidFill>
            <a:srgbClr val="CBA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74" name="מחבר: מרפקי 73">
            <a:extLst>
              <a:ext uri="{FF2B5EF4-FFF2-40B4-BE49-F238E27FC236}">
                <a16:creationId xmlns:a16="http://schemas.microsoft.com/office/drawing/2014/main" id="{513F75CB-97C6-49EC-B8B4-A87B46CCD4A3}"/>
              </a:ext>
            </a:extLst>
          </p:cNvPr>
          <p:cNvCxnSpPr>
            <a:stCxn id="72" idx="3"/>
          </p:cNvCxnSpPr>
          <p:nvPr/>
        </p:nvCxnSpPr>
        <p:spPr>
          <a:xfrm flipV="1">
            <a:off x="3500846" y="1864388"/>
            <a:ext cx="1107778" cy="718007"/>
          </a:xfrm>
          <a:prstGeom prst="bentConnector3">
            <a:avLst>
              <a:gd name="adj1" fmla="val 50000"/>
            </a:avLst>
          </a:prstGeom>
          <a:ln w="19050">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מחבר: מרפקי 20">
            <a:extLst>
              <a:ext uri="{FF2B5EF4-FFF2-40B4-BE49-F238E27FC236}">
                <a16:creationId xmlns:a16="http://schemas.microsoft.com/office/drawing/2014/main" id="{561275A4-96B8-460C-AF83-998CBDE240CE}"/>
              </a:ext>
            </a:extLst>
          </p:cNvPr>
          <p:cNvCxnSpPr>
            <a:stCxn id="22" idx="6"/>
          </p:cNvCxnSpPr>
          <p:nvPr/>
        </p:nvCxnSpPr>
        <p:spPr>
          <a:xfrm flipV="1">
            <a:off x="6616019" y="1730323"/>
            <a:ext cx="1468389" cy="495941"/>
          </a:xfrm>
          <a:prstGeom prst="bentConnector2">
            <a:avLst/>
          </a:prstGeom>
          <a:ln w="19050">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אליפסה 21">
            <a:extLst>
              <a:ext uri="{FF2B5EF4-FFF2-40B4-BE49-F238E27FC236}">
                <a16:creationId xmlns:a16="http://schemas.microsoft.com/office/drawing/2014/main" id="{B65F918B-C8EF-4599-B014-C7A6617497D2}"/>
              </a:ext>
            </a:extLst>
          </p:cNvPr>
          <p:cNvSpPr/>
          <p:nvPr/>
        </p:nvSpPr>
        <p:spPr>
          <a:xfrm>
            <a:off x="6436019" y="2136264"/>
            <a:ext cx="180000" cy="180000"/>
          </a:xfrm>
          <a:prstGeom prst="ellipse">
            <a:avLst/>
          </a:prstGeom>
          <a:solidFill>
            <a:srgbClr val="CBA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Rectangle 6">
            <a:extLst>
              <a:ext uri="{FF2B5EF4-FFF2-40B4-BE49-F238E27FC236}">
                <a16:creationId xmlns:a16="http://schemas.microsoft.com/office/drawing/2014/main" id="{AC469D8D-9890-4D95-814A-14B81DEB8BC0}"/>
              </a:ext>
            </a:extLst>
          </p:cNvPr>
          <p:cNvSpPr/>
          <p:nvPr/>
        </p:nvSpPr>
        <p:spPr>
          <a:xfrm>
            <a:off x="6732894" y="1369296"/>
            <a:ext cx="1597830" cy="400110"/>
          </a:xfrm>
          <a:prstGeom prst="rect">
            <a:avLst/>
          </a:prstGeom>
          <a:solidFill>
            <a:schemeClr val="bg1"/>
          </a:solidFill>
        </p:spPr>
        <p:txBody>
          <a:bodyPr wrap="square">
            <a:spAutoFit/>
          </a:bodyPr>
          <a:lstStyle/>
          <a:p>
            <a:pPr algn="r" rtl="1"/>
            <a:r>
              <a:rPr lang="ar-AE" sz="2000">
                <a:solidFill>
                  <a:schemeClr val="accent1"/>
                </a:solidFill>
                <a:latin typeface="Calibri" panose="020F0502020204030204" pitchFamily="34" charset="0"/>
                <a:cs typeface="Calibri" panose="020F0502020204030204" pitchFamily="34" charset="0"/>
              </a:rPr>
              <a:t>مراد، 10 سنوات</a:t>
            </a:r>
            <a:endParaRPr lang="he-IL" sz="2000">
              <a:solidFill>
                <a:schemeClr val="accent1"/>
              </a:solidFill>
              <a:latin typeface="Calibri" panose="020F0502020204030204" pitchFamily="34" charset="0"/>
              <a:cs typeface="Calibri" panose="020F0502020204030204" pitchFamily="34" charset="0"/>
            </a:endParaRPr>
          </a:p>
        </p:txBody>
      </p:sp>
      <p:sp>
        <p:nvSpPr>
          <p:cNvPr id="24" name="אליפסה 23">
            <a:extLst>
              <a:ext uri="{FF2B5EF4-FFF2-40B4-BE49-F238E27FC236}">
                <a16:creationId xmlns:a16="http://schemas.microsoft.com/office/drawing/2014/main" id="{0F2EF8BE-B344-41C7-9C3E-345666A84BC5}"/>
              </a:ext>
            </a:extLst>
          </p:cNvPr>
          <p:cNvSpPr/>
          <p:nvPr/>
        </p:nvSpPr>
        <p:spPr>
          <a:xfrm>
            <a:off x="5438427" y="4023700"/>
            <a:ext cx="180000" cy="180000"/>
          </a:xfrm>
          <a:prstGeom prst="ellipse">
            <a:avLst/>
          </a:prstGeom>
          <a:solidFill>
            <a:srgbClr val="CBA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5" name="מחבר: מרפקי 24">
            <a:extLst>
              <a:ext uri="{FF2B5EF4-FFF2-40B4-BE49-F238E27FC236}">
                <a16:creationId xmlns:a16="http://schemas.microsoft.com/office/drawing/2014/main" id="{B85CF4E7-0A6E-45BB-87F1-CFA6091D00FB}"/>
              </a:ext>
            </a:extLst>
          </p:cNvPr>
          <p:cNvCxnSpPr>
            <a:stCxn id="24" idx="2"/>
          </p:cNvCxnSpPr>
          <p:nvPr/>
        </p:nvCxnSpPr>
        <p:spPr>
          <a:xfrm rot="10800000" flipV="1">
            <a:off x="3500847" y="4113700"/>
            <a:ext cx="1937581" cy="569320"/>
          </a:xfrm>
          <a:prstGeom prst="bentConnector3">
            <a:avLst>
              <a:gd name="adj1" fmla="val 50000"/>
            </a:avLst>
          </a:prstGeom>
          <a:ln w="19050">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Rectangle 6">
            <a:extLst>
              <a:ext uri="{FF2B5EF4-FFF2-40B4-BE49-F238E27FC236}">
                <a16:creationId xmlns:a16="http://schemas.microsoft.com/office/drawing/2014/main" id="{25BCDF7B-6BBB-40BF-A249-FCE04E80AF31}"/>
              </a:ext>
            </a:extLst>
          </p:cNvPr>
          <p:cNvSpPr/>
          <p:nvPr/>
        </p:nvSpPr>
        <p:spPr>
          <a:xfrm>
            <a:off x="2390602" y="4467643"/>
            <a:ext cx="1597830" cy="400110"/>
          </a:xfrm>
          <a:prstGeom prst="rect">
            <a:avLst/>
          </a:prstGeom>
          <a:solidFill>
            <a:schemeClr val="bg1"/>
          </a:solidFill>
        </p:spPr>
        <p:txBody>
          <a:bodyPr wrap="square">
            <a:spAutoFit/>
          </a:bodyPr>
          <a:lstStyle/>
          <a:p>
            <a:pPr algn="r" rtl="1"/>
            <a:r>
              <a:rPr lang="ar-AE" sz="2000">
                <a:solidFill>
                  <a:schemeClr val="accent1"/>
                </a:solidFill>
                <a:latin typeface="Calibri" panose="020F0502020204030204" pitchFamily="34" charset="0"/>
                <a:cs typeface="Calibri" panose="020F0502020204030204" pitchFamily="34" charset="0"/>
              </a:rPr>
              <a:t>نور، 5 سنوات</a:t>
            </a:r>
            <a:endParaRPr lang="he-IL" sz="2000">
              <a:solidFill>
                <a:schemeClr val="accent1"/>
              </a:solidFill>
              <a:latin typeface="Calibri" panose="020F0502020204030204" pitchFamily="34" charset="0"/>
              <a:cs typeface="Calibri" panose="020F0502020204030204" pitchFamily="34" charset="0"/>
            </a:endParaRPr>
          </a:p>
        </p:txBody>
      </p:sp>
      <p:sp>
        <p:nvSpPr>
          <p:cNvPr id="29" name="Freeform: Shape 12">
            <a:extLst>
              <a:ext uri="{FF2B5EF4-FFF2-40B4-BE49-F238E27FC236}">
                <a16:creationId xmlns:a16="http://schemas.microsoft.com/office/drawing/2014/main" id="{B61DAC2E-EAD3-4C64-BD81-E580205395CE}"/>
              </a:ext>
            </a:extLst>
          </p:cNvPr>
          <p:cNvSpPr/>
          <p:nvPr/>
        </p:nvSpPr>
        <p:spPr>
          <a:xfrm flipV="1">
            <a:off x="397164" y="126508"/>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30" name="תיבת טקסט 29">
            <a:extLst>
              <a:ext uri="{FF2B5EF4-FFF2-40B4-BE49-F238E27FC236}">
                <a16:creationId xmlns:a16="http://schemas.microsoft.com/office/drawing/2014/main" id="{5A22F733-6B3E-4F1D-9982-7D06722623D2}"/>
              </a:ext>
            </a:extLst>
          </p:cNvPr>
          <p:cNvSpPr txBox="1"/>
          <p:nvPr/>
        </p:nvSpPr>
        <p:spPr>
          <a:xfrm>
            <a:off x="0" y="71899"/>
            <a:ext cx="12164291" cy="584775"/>
          </a:xfrm>
          <a:prstGeom prst="rect">
            <a:avLst/>
          </a:prstGeom>
          <a:noFill/>
        </p:spPr>
        <p:txBody>
          <a:bodyPr wrap="square" rtlCol="1">
            <a:spAutoFit/>
          </a:bodyPr>
          <a:lstStyle/>
          <a:p>
            <a:pPr algn="r" rtl="1"/>
            <a:r>
              <a:rPr lang="ar-AE" sz="3200" b="1">
                <a:solidFill>
                  <a:schemeClr val="bg1"/>
                </a:solidFill>
                <a:latin typeface="Calibri" panose="020F0502020204030204" pitchFamily="34" charset="0"/>
                <a:cs typeface="Calibri" panose="020F0502020204030204" pitchFamily="34" charset="0"/>
              </a:rPr>
              <a:t>عائلة أبو حسن - نتشرف بالتعرف عليكم!</a:t>
            </a:r>
          </a:p>
        </p:txBody>
      </p:sp>
    </p:spTree>
    <p:extLst>
      <p:ext uri="{BB962C8B-B14F-4D97-AF65-F5344CB8AC3E}">
        <p14:creationId xmlns:p14="http://schemas.microsoft.com/office/powerpoint/2010/main" val="122567934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t="-2000" b="-2000"/>
          </a:stretch>
        </a:blipFill>
        <a:effectLst/>
      </p:bgPr>
    </p:bg>
    <p:spTree>
      <p:nvGrpSpPr>
        <p:cNvPr id="1" name=""/>
        <p:cNvGrpSpPr/>
        <p:nvPr/>
      </p:nvGrpSpPr>
      <p:grpSpPr>
        <a:xfrm>
          <a:off x="0" y="0"/>
          <a:ext cx="0" cy="0"/>
          <a:chOff x="0" y="0"/>
          <a:chExt cx="0" cy="0"/>
        </a:xfrm>
      </p:grpSpPr>
      <p:pic>
        <p:nvPicPr>
          <p:cNvPr id="8" name="נכון">
            <a:extLst>
              <a:ext uri="{FF2B5EF4-FFF2-40B4-BE49-F238E27FC236}">
                <a16:creationId xmlns:a16="http://schemas.microsoft.com/office/drawing/2014/main" id="{15B512EB-CF61-482E-87AD-BA07780661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1322" y="1147137"/>
            <a:ext cx="810978" cy="765924"/>
          </a:xfrm>
          <a:prstGeom prst="rect">
            <a:avLst/>
          </a:prstGeom>
        </p:spPr>
      </p:pic>
      <p:pic>
        <p:nvPicPr>
          <p:cNvPr id="9" name="נכון">
            <a:extLst>
              <a:ext uri="{FF2B5EF4-FFF2-40B4-BE49-F238E27FC236}">
                <a16:creationId xmlns:a16="http://schemas.microsoft.com/office/drawing/2014/main" id="{B8CA6147-C33F-473A-B8EA-FF7E7C4171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7164" y="2259280"/>
            <a:ext cx="810978" cy="765924"/>
          </a:xfrm>
          <a:prstGeom prst="rect">
            <a:avLst/>
          </a:prstGeom>
        </p:spPr>
      </p:pic>
      <p:sp>
        <p:nvSpPr>
          <p:cNvPr id="10" name="Rectangle 18">
            <a:extLst>
              <a:ext uri="{FF2B5EF4-FFF2-40B4-BE49-F238E27FC236}">
                <a16:creationId xmlns:a16="http://schemas.microsoft.com/office/drawing/2014/main" id="{72CD2DDA-368D-4FE2-ADCA-DE9C9B5B3E66}"/>
              </a:ext>
            </a:extLst>
          </p:cNvPr>
          <p:cNvSpPr/>
          <p:nvPr/>
        </p:nvSpPr>
        <p:spPr>
          <a:xfrm rot="20976024">
            <a:off x="9401112" y="2250144"/>
            <a:ext cx="1610590" cy="1200329"/>
          </a:xfrm>
          <a:prstGeom prst="rect">
            <a:avLst/>
          </a:prstGeom>
        </p:spPr>
        <p:txBody>
          <a:bodyPr wrap="square">
            <a:spAutoFit/>
          </a:bodyPr>
          <a:lstStyle/>
          <a:p>
            <a:pPr algn="r" rtl="1"/>
            <a:r>
              <a:rPr lang="ar-AE" sz="2400">
                <a:solidFill>
                  <a:schemeClr val="bg2">
                    <a:lumMod val="10000"/>
                  </a:schemeClr>
                </a:solidFill>
                <a:latin typeface="Calibri" panose="020F0502020204030204" pitchFamily="34" charset="0"/>
                <a:cs typeface="Calibri" panose="020F0502020204030204" pitchFamily="34" charset="0"/>
              </a:rPr>
              <a:t>كيف ندير </a:t>
            </a:r>
            <a:r>
              <a:rPr lang="ar-AE" sz="2400" b="1">
                <a:solidFill>
                  <a:schemeClr val="bg2">
                    <a:lumMod val="10000"/>
                  </a:schemeClr>
                </a:solidFill>
                <a:latin typeface="Calibri" panose="020F0502020204030204" pitchFamily="34" charset="0"/>
                <a:cs typeface="Calibri" panose="020F0502020204030204" pitchFamily="34" charset="0"/>
              </a:rPr>
              <a:t>ميزانية</a:t>
            </a:r>
            <a:r>
              <a:rPr lang="ar-AE" sz="2400">
                <a:solidFill>
                  <a:schemeClr val="bg2">
                    <a:lumMod val="10000"/>
                  </a:schemeClr>
                </a:solidFill>
                <a:latin typeface="Calibri" panose="020F0502020204030204" pitchFamily="34" charset="0"/>
                <a:cs typeface="Calibri" panose="020F0502020204030204" pitchFamily="34" charset="0"/>
              </a:rPr>
              <a:t> متوازنة؟</a:t>
            </a:r>
            <a:endParaRPr lang="he-IL" sz="2400">
              <a:solidFill>
                <a:schemeClr val="bg2">
                  <a:lumMod val="10000"/>
                </a:schemeClr>
              </a:solidFill>
              <a:latin typeface="Calibri" panose="020F0502020204030204" pitchFamily="34" charset="0"/>
              <a:cs typeface="Calibri" panose="020F0502020204030204" pitchFamily="34" charset="0"/>
            </a:endParaRPr>
          </a:p>
        </p:txBody>
      </p:sp>
      <p:sp>
        <p:nvSpPr>
          <p:cNvPr id="11" name="Rectangle 18">
            <a:extLst>
              <a:ext uri="{FF2B5EF4-FFF2-40B4-BE49-F238E27FC236}">
                <a16:creationId xmlns:a16="http://schemas.microsoft.com/office/drawing/2014/main" id="{04AEB14A-7E95-41D5-8787-17BACB1C491B}"/>
              </a:ext>
            </a:extLst>
          </p:cNvPr>
          <p:cNvSpPr/>
          <p:nvPr/>
        </p:nvSpPr>
        <p:spPr>
          <a:xfrm rot="393654">
            <a:off x="3975038" y="3198024"/>
            <a:ext cx="1610590" cy="1569660"/>
          </a:xfrm>
          <a:prstGeom prst="rect">
            <a:avLst/>
          </a:prstGeom>
        </p:spPr>
        <p:txBody>
          <a:bodyPr wrap="square">
            <a:spAutoFit/>
          </a:bodyPr>
          <a:lstStyle/>
          <a:p>
            <a:pPr algn="r" rtl="1"/>
            <a:r>
              <a:rPr lang="ar-AE" sz="2400">
                <a:solidFill>
                  <a:schemeClr val="bg2">
                    <a:lumMod val="10000"/>
                  </a:schemeClr>
                </a:solidFill>
                <a:latin typeface="Calibri" panose="020F0502020204030204" pitchFamily="34" charset="0"/>
                <a:cs typeface="Calibri" panose="020F0502020204030204" pitchFamily="34" charset="0"/>
              </a:rPr>
              <a:t>كيف نتعامل بشكل صحيح مع </a:t>
            </a:r>
            <a:r>
              <a:rPr lang="ar-AE" sz="2400" b="1">
                <a:solidFill>
                  <a:schemeClr val="bg2">
                    <a:lumMod val="10000"/>
                  </a:schemeClr>
                </a:solidFill>
                <a:latin typeface="Calibri" panose="020F0502020204030204" pitchFamily="34" charset="0"/>
                <a:cs typeface="Calibri" panose="020F0502020204030204" pitchFamily="34" charset="0"/>
              </a:rPr>
              <a:t>بطاقات الائتمان</a:t>
            </a:r>
            <a:r>
              <a:rPr lang="ar-AE" sz="2400">
                <a:solidFill>
                  <a:schemeClr val="bg2">
                    <a:lumMod val="10000"/>
                  </a:schemeClr>
                </a:solidFill>
                <a:latin typeface="Calibri" panose="020F0502020204030204" pitchFamily="34" charset="0"/>
                <a:cs typeface="Calibri" panose="020F0502020204030204" pitchFamily="34" charset="0"/>
              </a:rPr>
              <a:t>؟</a:t>
            </a:r>
          </a:p>
        </p:txBody>
      </p:sp>
      <p:sp>
        <p:nvSpPr>
          <p:cNvPr id="12" name="Rectangle 18">
            <a:extLst>
              <a:ext uri="{FF2B5EF4-FFF2-40B4-BE49-F238E27FC236}">
                <a16:creationId xmlns:a16="http://schemas.microsoft.com/office/drawing/2014/main" id="{A3FFE149-7C93-429C-BBFD-A9082131CF05}"/>
              </a:ext>
            </a:extLst>
          </p:cNvPr>
          <p:cNvSpPr/>
          <p:nvPr/>
        </p:nvSpPr>
        <p:spPr>
          <a:xfrm rot="767999">
            <a:off x="1239055" y="1488080"/>
            <a:ext cx="1610590" cy="2308324"/>
          </a:xfrm>
          <a:prstGeom prst="rect">
            <a:avLst/>
          </a:prstGeom>
        </p:spPr>
        <p:txBody>
          <a:bodyPr wrap="square">
            <a:spAutoFit/>
          </a:bodyPr>
          <a:lstStyle/>
          <a:p>
            <a:pPr algn="r" rtl="1"/>
            <a:r>
              <a:rPr lang="ar-AE" sz="2400" dirty="0">
                <a:solidFill>
                  <a:schemeClr val="bg2">
                    <a:lumMod val="10000"/>
                  </a:schemeClr>
                </a:solidFill>
                <a:latin typeface="Calibri" panose="020F0502020204030204" pitchFamily="34" charset="0"/>
                <a:cs typeface="Calibri" panose="020F0502020204030204" pitchFamily="34" charset="0"/>
              </a:rPr>
              <a:t>ما الذي يمكن أن تفعله </a:t>
            </a:r>
            <a:r>
              <a:rPr lang="ar-AE" sz="2400" b="1" dirty="0">
                <a:solidFill>
                  <a:schemeClr val="bg2">
                    <a:lumMod val="10000"/>
                  </a:schemeClr>
                </a:solidFill>
                <a:latin typeface="Calibri" panose="020F0502020204030204" pitchFamily="34" charset="0"/>
                <a:cs typeface="Calibri" panose="020F0502020204030204" pitchFamily="34" charset="0"/>
              </a:rPr>
              <a:t>الخدمات المصرفية الرقمية</a:t>
            </a:r>
            <a:r>
              <a:rPr lang="ar-BH" sz="2400" b="1" dirty="0">
                <a:solidFill>
                  <a:schemeClr val="bg2">
                    <a:lumMod val="10000"/>
                  </a:schemeClr>
                </a:solidFill>
                <a:latin typeface="Calibri" panose="020F0502020204030204" pitchFamily="34" charset="0"/>
                <a:cs typeface="Calibri" panose="020F0502020204030204" pitchFamily="34" charset="0"/>
              </a:rPr>
              <a:t>/ الديجيتالية؟</a:t>
            </a:r>
            <a:endParaRPr lang="he-IL" sz="2400" dirty="0">
              <a:solidFill>
                <a:schemeClr val="bg2">
                  <a:lumMod val="10000"/>
                </a:schemeClr>
              </a:solidFill>
              <a:latin typeface="Calibri" panose="020F0502020204030204" pitchFamily="34" charset="0"/>
              <a:cs typeface="Calibri" panose="020F0502020204030204" pitchFamily="34" charset="0"/>
            </a:endParaRPr>
          </a:p>
        </p:txBody>
      </p:sp>
      <p:sp>
        <p:nvSpPr>
          <p:cNvPr id="13" name="Rectangle 18">
            <a:extLst>
              <a:ext uri="{FF2B5EF4-FFF2-40B4-BE49-F238E27FC236}">
                <a16:creationId xmlns:a16="http://schemas.microsoft.com/office/drawing/2014/main" id="{2051E46B-EA0D-4D1F-9F00-1DE96A8239C6}"/>
              </a:ext>
            </a:extLst>
          </p:cNvPr>
          <p:cNvSpPr/>
          <p:nvPr/>
        </p:nvSpPr>
        <p:spPr>
          <a:xfrm rot="21436906">
            <a:off x="6918100" y="3129453"/>
            <a:ext cx="1610590" cy="1569660"/>
          </a:xfrm>
          <a:prstGeom prst="rect">
            <a:avLst/>
          </a:prstGeom>
        </p:spPr>
        <p:txBody>
          <a:bodyPr wrap="square">
            <a:spAutoFit/>
          </a:bodyPr>
          <a:lstStyle/>
          <a:p>
            <a:pPr algn="r" rtl="1"/>
            <a:r>
              <a:rPr lang="ar-AE" sz="2400" dirty="0">
                <a:solidFill>
                  <a:schemeClr val="bg2">
                    <a:lumMod val="10000"/>
                  </a:schemeClr>
                </a:solidFill>
                <a:latin typeface="Calibri" panose="020F0502020204030204" pitchFamily="34" charset="0"/>
                <a:cs typeface="Calibri" panose="020F0502020204030204" pitchFamily="34" charset="0"/>
              </a:rPr>
              <a:t>كيف يُمكن أن تساعد </a:t>
            </a:r>
            <a:r>
              <a:rPr lang="ar-AE" sz="2400" b="1" dirty="0">
                <a:solidFill>
                  <a:schemeClr val="bg2">
                    <a:lumMod val="10000"/>
                  </a:schemeClr>
                </a:solidFill>
                <a:latin typeface="Calibri" panose="020F0502020204030204" pitchFamily="34" charset="0"/>
                <a:cs typeface="Calibri" panose="020F0502020204030204" pitchFamily="34" charset="0"/>
              </a:rPr>
              <a:t>الهوية </a:t>
            </a:r>
            <a:r>
              <a:rPr lang="ar-BH" sz="2400" b="1" dirty="0">
                <a:solidFill>
                  <a:schemeClr val="bg2">
                    <a:lumMod val="10000"/>
                  </a:schemeClr>
                </a:solidFill>
                <a:latin typeface="Calibri" panose="020F0502020204030204" pitchFamily="34" charset="0"/>
                <a:cs typeface="Calibri" panose="020F0502020204030204" pitchFamily="34" charset="0"/>
              </a:rPr>
              <a:t>البنكية</a:t>
            </a:r>
            <a:r>
              <a:rPr lang="ar-AE" sz="2400" b="1" dirty="0">
                <a:solidFill>
                  <a:schemeClr val="bg2">
                    <a:lumMod val="10000"/>
                  </a:schemeClr>
                </a:solidFill>
                <a:latin typeface="Calibri" panose="020F0502020204030204" pitchFamily="34" charset="0"/>
                <a:cs typeface="Calibri" panose="020F0502020204030204" pitchFamily="34" charset="0"/>
              </a:rPr>
              <a:t> </a:t>
            </a:r>
            <a:r>
              <a:rPr lang="ar-AE" sz="2400" dirty="0">
                <a:solidFill>
                  <a:schemeClr val="bg2">
                    <a:lumMod val="10000"/>
                  </a:schemeClr>
                </a:solidFill>
                <a:latin typeface="Calibri" panose="020F0502020204030204" pitchFamily="34" charset="0"/>
                <a:cs typeface="Calibri" panose="020F0502020204030204" pitchFamily="34" charset="0"/>
              </a:rPr>
              <a:t>على توفير المال؟</a:t>
            </a:r>
          </a:p>
        </p:txBody>
      </p:sp>
      <p:pic>
        <p:nvPicPr>
          <p:cNvPr id="14" name="נכון">
            <a:extLst>
              <a:ext uri="{FF2B5EF4-FFF2-40B4-BE49-F238E27FC236}">
                <a16:creationId xmlns:a16="http://schemas.microsoft.com/office/drawing/2014/main" id="{6CDAE9AA-863A-4F34-9E1B-708092A4F9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7905" y="2345227"/>
            <a:ext cx="810978" cy="765924"/>
          </a:xfrm>
          <a:prstGeom prst="rect">
            <a:avLst/>
          </a:prstGeom>
        </p:spPr>
      </p:pic>
    </p:spTree>
    <p:extLst>
      <p:ext uri="{BB962C8B-B14F-4D97-AF65-F5344CB8AC3E}">
        <p14:creationId xmlns:p14="http://schemas.microsoft.com/office/powerpoint/2010/main" val="30145474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t="-9000" b="-9000"/>
          </a:stretch>
        </a:blipFill>
        <a:effectLst/>
      </p:bgPr>
    </p:bg>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F35D7AF0-5A9C-88D6-2A12-E5F2AD26F270}"/>
              </a:ext>
            </a:extLst>
          </p:cNvPr>
          <p:cNvSpPr/>
          <p:nvPr/>
        </p:nvSpPr>
        <p:spPr>
          <a:xfrm>
            <a:off x="6103585" y="925021"/>
            <a:ext cx="4023598" cy="230832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Rectangle 18">
            <a:extLst>
              <a:ext uri="{FF2B5EF4-FFF2-40B4-BE49-F238E27FC236}">
                <a16:creationId xmlns:a16="http://schemas.microsoft.com/office/drawing/2014/main" id="{1578F3C2-AD87-4B93-9B99-EC090E25274B}"/>
              </a:ext>
            </a:extLst>
          </p:cNvPr>
          <p:cNvSpPr/>
          <p:nvPr/>
        </p:nvSpPr>
        <p:spPr>
          <a:xfrm>
            <a:off x="5829299" y="879302"/>
            <a:ext cx="4277597" cy="2308324"/>
          </a:xfrm>
          <a:prstGeom prst="rect">
            <a:avLst/>
          </a:prstGeom>
        </p:spPr>
        <p:txBody>
          <a:bodyPr wrap="square">
            <a:spAutoFit/>
          </a:bodyPr>
          <a:lstStyle/>
          <a:p>
            <a:pPr algn="r" rtl="1"/>
            <a:r>
              <a:rPr lang="ar-AE" sz="3600" b="1" dirty="0">
                <a:solidFill>
                  <a:srgbClr val="36599A"/>
                </a:solidFill>
                <a:latin typeface="Calibri" panose="020F0502020204030204" pitchFamily="34" charset="0"/>
                <a:cs typeface="Calibri" panose="020F0502020204030204" pitchFamily="34" charset="0"/>
              </a:rPr>
              <a:t>ما الذي يمكن أن تفعله الخدمات المصرفية الرقمية</a:t>
            </a:r>
            <a:r>
              <a:rPr lang="ar-BH" sz="3600" b="1" dirty="0">
                <a:solidFill>
                  <a:srgbClr val="36599A"/>
                </a:solidFill>
                <a:latin typeface="Calibri" panose="020F0502020204030204" pitchFamily="34" charset="0"/>
                <a:cs typeface="Calibri" panose="020F0502020204030204" pitchFamily="34" charset="0"/>
              </a:rPr>
              <a:t>/ </a:t>
            </a:r>
            <a:r>
              <a:rPr lang="ar-BH" sz="3600" b="1" dirty="0" err="1">
                <a:solidFill>
                  <a:srgbClr val="36599A"/>
                </a:solidFill>
                <a:latin typeface="Calibri" panose="020F0502020204030204" pitchFamily="34" charset="0"/>
                <a:cs typeface="Calibri" panose="020F0502020204030204" pitchFamily="34" charset="0"/>
              </a:rPr>
              <a:t>ديجيتالية</a:t>
            </a:r>
            <a:r>
              <a:rPr lang="ar-AE" sz="3600" b="1" dirty="0">
                <a:solidFill>
                  <a:srgbClr val="36599A"/>
                </a:solidFill>
                <a:latin typeface="Calibri" panose="020F0502020204030204" pitchFamily="34" charset="0"/>
                <a:cs typeface="Calibri" panose="020F0502020204030204" pitchFamily="34" charset="0"/>
              </a:rPr>
              <a:t> من أجلي؟</a:t>
            </a:r>
          </a:p>
        </p:txBody>
      </p:sp>
      <p:grpSp>
        <p:nvGrpSpPr>
          <p:cNvPr id="12" name="Group 6" descr="decorative element">
            <a:extLst>
              <a:ext uri="{FF2B5EF4-FFF2-40B4-BE49-F238E27FC236}">
                <a16:creationId xmlns:a16="http://schemas.microsoft.com/office/drawing/2014/main" id="{38564F40-51E1-4622-A32A-954A386C98B9}"/>
              </a:ext>
            </a:extLst>
          </p:cNvPr>
          <p:cNvGrpSpPr/>
          <p:nvPr/>
        </p:nvGrpSpPr>
        <p:grpSpPr>
          <a:xfrm>
            <a:off x="9621169" y="0"/>
            <a:ext cx="2570831" cy="6858001"/>
            <a:chOff x="9621170" y="0"/>
            <a:chExt cx="2570831" cy="6858001"/>
          </a:xfrm>
        </p:grpSpPr>
        <p:sp>
          <p:nvSpPr>
            <p:cNvPr id="13" name="Freeform: Shape 31">
              <a:extLst>
                <a:ext uri="{FF2B5EF4-FFF2-40B4-BE49-F238E27FC236}">
                  <a16:creationId xmlns:a16="http://schemas.microsoft.com/office/drawing/2014/main" id="{76F97ACB-D659-4C08-9E16-B9E344CEFA92}"/>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eeform: Shape 29">
              <a:extLst>
                <a:ext uri="{FF2B5EF4-FFF2-40B4-BE49-F238E27FC236}">
                  <a16:creationId xmlns:a16="http://schemas.microsoft.com/office/drawing/2014/main" id="{DD01F23D-D01B-4DC4-B9D1-9D3AF1B9CD09}"/>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Freeform: Shape 27">
              <a:extLst>
                <a:ext uri="{FF2B5EF4-FFF2-40B4-BE49-F238E27FC236}">
                  <a16:creationId xmlns:a16="http://schemas.microsoft.com/office/drawing/2014/main" id="{516B0F5E-DF46-40D7-A035-17EC57E1C640}"/>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rgbClr val="AC6DA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Freeform: Shape 25">
              <a:extLst>
                <a:ext uri="{FF2B5EF4-FFF2-40B4-BE49-F238E27FC236}">
                  <a16:creationId xmlns:a16="http://schemas.microsoft.com/office/drawing/2014/main" id="{779B5671-2C91-4B19-B919-FDDEDB8A2627}"/>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23">
              <a:extLst>
                <a:ext uri="{FF2B5EF4-FFF2-40B4-BE49-F238E27FC236}">
                  <a16:creationId xmlns:a16="http://schemas.microsoft.com/office/drawing/2014/main" id="{8DA42BAF-C7FE-47D0-BF9C-A0B2B8B243C4}"/>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9" name="Rectangle 36" descr="decorative element">
            <a:extLst>
              <a:ext uri="{FF2B5EF4-FFF2-40B4-BE49-F238E27FC236}">
                <a16:creationId xmlns:a16="http://schemas.microsoft.com/office/drawing/2014/main" id="{89405F01-D28D-4803-AC02-C7504266E237}"/>
              </a:ext>
            </a:extLst>
          </p:cNvPr>
          <p:cNvSpPr/>
          <p:nvPr/>
        </p:nvSpPr>
        <p:spPr>
          <a:xfrm>
            <a:off x="6083299" y="842137"/>
            <a:ext cx="4023597" cy="45719"/>
          </a:xfrm>
          <a:prstGeom prst="rect">
            <a:avLst/>
          </a:prstGeom>
          <a:solidFill>
            <a:srgbClr val="365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599A"/>
              </a:solidFill>
            </a:endParaRPr>
          </a:p>
        </p:txBody>
      </p:sp>
      <p:sp>
        <p:nvSpPr>
          <p:cNvPr id="20" name="Rectangle 36" descr="decorative element">
            <a:extLst>
              <a:ext uri="{FF2B5EF4-FFF2-40B4-BE49-F238E27FC236}">
                <a16:creationId xmlns:a16="http://schemas.microsoft.com/office/drawing/2014/main" id="{8C87156E-20D6-4A07-855B-643AAF85CBC8}"/>
              </a:ext>
            </a:extLst>
          </p:cNvPr>
          <p:cNvSpPr/>
          <p:nvPr/>
        </p:nvSpPr>
        <p:spPr>
          <a:xfrm>
            <a:off x="6083299" y="3234868"/>
            <a:ext cx="4023597" cy="45719"/>
          </a:xfrm>
          <a:prstGeom prst="rect">
            <a:avLst/>
          </a:prstGeom>
          <a:solidFill>
            <a:srgbClr val="365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solidFill>
                <a:srgbClr val="36599A"/>
              </a:solidFill>
            </a:endParaRPr>
          </a:p>
        </p:txBody>
      </p:sp>
      <p:sp>
        <p:nvSpPr>
          <p:cNvPr id="18" name="תרשים זרימה: מחבר 17">
            <a:extLst>
              <a:ext uri="{FF2B5EF4-FFF2-40B4-BE49-F238E27FC236}">
                <a16:creationId xmlns:a16="http://schemas.microsoft.com/office/drawing/2014/main" id="{41EA2788-0D6F-413A-B55A-91A028856DDA}"/>
              </a:ext>
            </a:extLst>
          </p:cNvPr>
          <p:cNvSpPr/>
          <p:nvPr/>
        </p:nvSpPr>
        <p:spPr>
          <a:xfrm>
            <a:off x="7968097" y="392742"/>
            <a:ext cx="647700" cy="595108"/>
          </a:xfrm>
          <a:prstGeom prst="flowChartConnector">
            <a:avLst/>
          </a:prstGeom>
          <a:solidFill>
            <a:srgbClr val="36599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a:t>4</a:t>
            </a:r>
          </a:p>
        </p:txBody>
      </p:sp>
    </p:spTree>
    <p:extLst>
      <p:ext uri="{BB962C8B-B14F-4D97-AF65-F5344CB8AC3E}">
        <p14:creationId xmlns:p14="http://schemas.microsoft.com/office/powerpoint/2010/main" val="28732042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t="-9000" b="-9000"/>
          </a:stretch>
        </a:blipFill>
        <a:effectLst/>
      </p:bgPr>
    </p:bg>
    <p:spTree>
      <p:nvGrpSpPr>
        <p:cNvPr id="1" name=""/>
        <p:cNvGrpSpPr/>
        <p:nvPr/>
      </p:nvGrpSpPr>
      <p:grpSpPr>
        <a:xfrm>
          <a:off x="0" y="0"/>
          <a:ext cx="0" cy="0"/>
          <a:chOff x="0" y="0"/>
          <a:chExt cx="0" cy="0"/>
        </a:xfrm>
      </p:grpSpPr>
      <p:sp>
        <p:nvSpPr>
          <p:cNvPr id="8" name="Freeform: Shape 12">
            <a:extLst>
              <a:ext uri="{FF2B5EF4-FFF2-40B4-BE49-F238E27FC236}">
                <a16:creationId xmlns:a16="http://schemas.microsoft.com/office/drawing/2014/main" id="{C1E119F8-0049-4FD9-8D65-7D25FE7AA9D6}"/>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9" name="תיבת טקסט 8">
            <a:extLst>
              <a:ext uri="{FF2B5EF4-FFF2-40B4-BE49-F238E27FC236}">
                <a16:creationId xmlns:a16="http://schemas.microsoft.com/office/drawing/2014/main" id="{A786C233-311B-4212-9BC6-B19F55ECF00F}"/>
              </a:ext>
            </a:extLst>
          </p:cNvPr>
          <p:cNvSpPr txBox="1"/>
          <p:nvPr/>
        </p:nvSpPr>
        <p:spPr>
          <a:xfrm>
            <a:off x="0" y="71899"/>
            <a:ext cx="12164291" cy="584775"/>
          </a:xfrm>
          <a:prstGeom prst="rect">
            <a:avLst/>
          </a:prstGeom>
          <a:noFill/>
        </p:spPr>
        <p:txBody>
          <a:bodyPr wrap="square" rtlCol="1">
            <a:spAutoFit/>
          </a:bodyPr>
          <a:lstStyle/>
          <a:p>
            <a:pPr algn="r" rtl="1"/>
            <a:r>
              <a:rPr lang="ar-AE" sz="3200" b="1" dirty="0">
                <a:solidFill>
                  <a:schemeClr val="bg1"/>
                </a:solidFill>
                <a:latin typeface="Calibri" panose="020F0502020204030204" pitchFamily="34" charset="0"/>
                <a:cs typeface="Calibri" panose="020F0502020204030204" pitchFamily="34" charset="0"/>
              </a:rPr>
              <a:t>الى أي مدى أنتم تستخدمون الخدمات الرقمية</a:t>
            </a:r>
            <a:r>
              <a:rPr lang="ar-BH" sz="3200" b="1" dirty="0">
                <a:solidFill>
                  <a:schemeClr val="bg1"/>
                </a:solidFill>
                <a:latin typeface="Calibri" panose="020F0502020204030204" pitchFamily="34" charset="0"/>
                <a:cs typeface="Calibri" panose="020F0502020204030204" pitchFamily="34" charset="0"/>
              </a:rPr>
              <a:t>/ </a:t>
            </a:r>
            <a:r>
              <a:rPr lang="ar-BH" sz="3200" b="1" dirty="0" err="1">
                <a:solidFill>
                  <a:schemeClr val="bg1"/>
                </a:solidFill>
                <a:latin typeface="Calibri" panose="020F0502020204030204" pitchFamily="34" charset="0"/>
                <a:cs typeface="Calibri" panose="020F0502020204030204" pitchFamily="34" charset="0"/>
              </a:rPr>
              <a:t>الديجيتالية</a:t>
            </a:r>
            <a:r>
              <a:rPr lang="ar-AE" sz="3200" b="1" dirty="0">
                <a:solidFill>
                  <a:schemeClr val="bg1"/>
                </a:solidFill>
                <a:latin typeface="Calibri" panose="020F0502020204030204" pitchFamily="34" charset="0"/>
                <a:cs typeface="Calibri" panose="020F0502020204030204" pitchFamily="34" charset="0"/>
              </a:rPr>
              <a:t>؟</a:t>
            </a:r>
            <a:endParaRPr lang="he-IL" sz="3200" b="1" dirty="0">
              <a:solidFill>
                <a:schemeClr val="bg1"/>
              </a:solidFill>
              <a:latin typeface="Calibri" panose="020F0502020204030204" pitchFamily="34" charset="0"/>
              <a:cs typeface="Calibri" panose="020F0502020204030204" pitchFamily="34" charset="0"/>
            </a:endParaRPr>
          </a:p>
        </p:txBody>
      </p:sp>
      <p:grpSp>
        <p:nvGrpSpPr>
          <p:cNvPr id="2" name="קבוצה 1">
            <a:extLst>
              <a:ext uri="{FF2B5EF4-FFF2-40B4-BE49-F238E27FC236}">
                <a16:creationId xmlns:a16="http://schemas.microsoft.com/office/drawing/2014/main" id="{FC8CDC7E-C246-F099-8C3D-FA50BFC6D323}"/>
              </a:ext>
            </a:extLst>
          </p:cNvPr>
          <p:cNvGrpSpPr/>
          <p:nvPr/>
        </p:nvGrpSpPr>
        <p:grpSpPr>
          <a:xfrm>
            <a:off x="7598645" y="4352130"/>
            <a:ext cx="4318859" cy="1899041"/>
            <a:chOff x="7598645" y="4352130"/>
            <a:chExt cx="4318859" cy="1899041"/>
          </a:xfrm>
        </p:grpSpPr>
        <p:sp>
          <p:nvSpPr>
            <p:cNvPr id="10" name="Rounded Rectangle 66">
              <a:extLst>
                <a:ext uri="{FF2B5EF4-FFF2-40B4-BE49-F238E27FC236}">
                  <a16:creationId xmlns:a16="http://schemas.microsoft.com/office/drawing/2014/main" id="{D0C1975A-2369-96ED-0475-AFEA3221E544}"/>
                </a:ext>
              </a:extLst>
            </p:cNvPr>
            <p:cNvSpPr/>
            <p:nvPr/>
          </p:nvSpPr>
          <p:spPr>
            <a:xfrm>
              <a:off x="7598645" y="4698943"/>
              <a:ext cx="4318859" cy="1552228"/>
            </a:xfrm>
            <a:prstGeom prst="roundRect">
              <a:avLst>
                <a:gd name="adj" fmla="val 6693"/>
              </a:avLst>
            </a:prstGeom>
            <a:solidFill>
              <a:schemeClr val="bg1">
                <a:alpha val="90000"/>
              </a:schemeClr>
            </a:solidFill>
            <a:ln>
              <a:solidFill>
                <a:srgbClr val="E0E0E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6" name="Picture 67">
              <a:extLst>
                <a:ext uri="{FF2B5EF4-FFF2-40B4-BE49-F238E27FC236}">
                  <a16:creationId xmlns:a16="http://schemas.microsoft.com/office/drawing/2014/main" id="{69BCC0FC-1EFA-FA9D-E77B-5CF135D3DE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2066" y="4352130"/>
              <a:ext cx="720286" cy="615095"/>
            </a:xfrm>
            <a:prstGeom prst="rect">
              <a:avLst/>
            </a:prstGeom>
          </p:spPr>
        </p:pic>
        <p:sp>
          <p:nvSpPr>
            <p:cNvPr id="17" name="Rectangle 18">
              <a:extLst>
                <a:ext uri="{FF2B5EF4-FFF2-40B4-BE49-F238E27FC236}">
                  <a16:creationId xmlns:a16="http://schemas.microsoft.com/office/drawing/2014/main" id="{19E3EB5F-CAF5-E7EB-9136-128A6E0220A8}"/>
                </a:ext>
              </a:extLst>
            </p:cNvPr>
            <p:cNvSpPr/>
            <p:nvPr/>
          </p:nvSpPr>
          <p:spPr>
            <a:xfrm>
              <a:off x="7598645" y="4967225"/>
              <a:ext cx="4243456" cy="1015663"/>
            </a:xfrm>
            <a:prstGeom prst="rect">
              <a:avLst/>
            </a:prstGeom>
          </p:spPr>
          <p:txBody>
            <a:bodyPr wrap="square">
              <a:spAutoFit/>
            </a:bodyPr>
            <a:lstStyle/>
            <a:p>
              <a:pPr algn="r"/>
              <a:r>
                <a:rPr lang="ar-AE" sz="2000">
                  <a:solidFill>
                    <a:schemeClr val="bg2">
                      <a:lumMod val="10000"/>
                    </a:schemeClr>
                  </a:solidFill>
                  <a:latin typeface="Calibri" panose="020F0502020204030204" pitchFamily="34" charset="0"/>
                  <a:cs typeface="Calibri" panose="020F0502020204030204" pitchFamily="34" charset="0"/>
                </a:rPr>
                <a:t>من المهم أن تعرفوا: بالإضافة إلى إجراء العمليات بصورة رقمية، </a:t>
              </a:r>
              <a:r>
                <a:rPr lang="ar-AE" sz="2000" b="1">
                  <a:solidFill>
                    <a:schemeClr val="bg2">
                      <a:lumMod val="10000"/>
                    </a:schemeClr>
                  </a:solidFill>
                  <a:latin typeface="Calibri" panose="020F0502020204030204" pitchFamily="34" charset="0"/>
                  <a:cs typeface="Calibri" panose="020F0502020204030204" pitchFamily="34" charset="0"/>
                </a:rPr>
                <a:t>فإن الأجهزة الآلية في الفروع دائمًا تحت تصرفكم.</a:t>
              </a:r>
            </a:p>
          </p:txBody>
        </p:sp>
      </p:grpSp>
    </p:spTree>
    <p:extLst>
      <p:ext uri="{BB962C8B-B14F-4D97-AF65-F5344CB8AC3E}">
        <p14:creationId xmlns:p14="http://schemas.microsoft.com/office/powerpoint/2010/main" val="31665639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תמונה 21" descr="תמונה שמכילה אדם, קיר, איש&#10;&#10;התיאור נוצר באופן אוטומטי">
            <a:extLst>
              <a:ext uri="{FF2B5EF4-FFF2-40B4-BE49-F238E27FC236}">
                <a16:creationId xmlns:a16="http://schemas.microsoft.com/office/drawing/2014/main" id="{BECBAC86-B484-40D9-9109-344A9D13C749}"/>
              </a:ext>
            </a:extLst>
          </p:cNvPr>
          <p:cNvPicPr>
            <a:picLocks noChangeAspect="1"/>
          </p:cNvPicPr>
          <p:nvPr/>
        </p:nvPicPr>
        <p:blipFill>
          <a:blip r:embed="rId3">
            <a:extLst>
              <a:ext uri="{28A0092B-C50C-407E-A947-70E740481C1C}">
                <a14:useLocalDpi xmlns:a14="http://schemas.microsoft.com/office/drawing/2010/main" val="0"/>
              </a:ext>
            </a:extLst>
          </a:blip>
          <a:srcRect b="15746"/>
          <a:stretch>
            <a:fillRect/>
          </a:stretch>
        </p:blipFill>
        <p:spPr>
          <a:xfrm flipH="1">
            <a:off x="-3" y="-8476"/>
            <a:ext cx="12224624" cy="6866475"/>
          </a:xfrm>
          <a:prstGeom prst="rect">
            <a:avLst/>
          </a:prstGeom>
        </p:spPr>
      </p:pic>
      <p:sp>
        <p:nvSpPr>
          <p:cNvPr id="10" name="Freeform: Shape 12">
            <a:extLst>
              <a:ext uri="{FF2B5EF4-FFF2-40B4-BE49-F238E27FC236}">
                <a16:creationId xmlns:a16="http://schemas.microsoft.com/office/drawing/2014/main" id="{6633F439-3BB2-41EB-890A-19683F596DCB}"/>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13" name="Rectangle 6">
            <a:extLst>
              <a:ext uri="{FF2B5EF4-FFF2-40B4-BE49-F238E27FC236}">
                <a16:creationId xmlns:a16="http://schemas.microsoft.com/office/drawing/2014/main" id="{78E8D088-5048-474D-A0D4-9B6E3D8B6C15}"/>
              </a:ext>
            </a:extLst>
          </p:cNvPr>
          <p:cNvSpPr/>
          <p:nvPr/>
        </p:nvSpPr>
        <p:spPr>
          <a:xfrm>
            <a:off x="6576063" y="1833783"/>
            <a:ext cx="4736566" cy="1569660"/>
          </a:xfrm>
          <a:prstGeom prst="rect">
            <a:avLst/>
          </a:prstGeom>
          <a:noFill/>
        </p:spPr>
        <p:txBody>
          <a:bodyPr wrap="square">
            <a:spAutoFit/>
          </a:bodyPr>
          <a:lstStyle/>
          <a:p>
            <a:pPr algn="r" rtl="1"/>
            <a:r>
              <a:rPr lang="ar-AE" sz="2400">
                <a:solidFill>
                  <a:schemeClr val="bg1"/>
                </a:solidFill>
                <a:latin typeface="Calibri" panose="020F0502020204030204" pitchFamily="34" charset="0"/>
                <a:cs typeface="Calibri" panose="020F0502020204030204" pitchFamily="34" charset="0"/>
              </a:rPr>
              <a:t>فيسبوك وإنستغرام رائعان، لكن بالنسبة للأمور المالية أفضل القدوم إلى الفرع </a:t>
            </a:r>
          </a:p>
          <a:p>
            <a:pPr algn="r" rtl="1"/>
            <a:endParaRPr lang="he-IL" sz="2400">
              <a:solidFill>
                <a:schemeClr val="bg1"/>
              </a:solidFill>
              <a:latin typeface="Calibri" panose="020F0502020204030204" pitchFamily="34" charset="0"/>
              <a:cs typeface="Calibri" panose="020F0502020204030204" pitchFamily="34" charset="0"/>
            </a:endParaRPr>
          </a:p>
          <a:p>
            <a:pPr algn="r" rtl="1"/>
            <a:r>
              <a:rPr lang="he-IL" sz="2400">
                <a:solidFill>
                  <a:schemeClr val="bg1"/>
                </a:solidFill>
                <a:latin typeface="Calibri" panose="020F0502020204030204" pitchFamily="34" charset="0"/>
                <a:cs typeface="Calibri" panose="020F0502020204030204" pitchFamily="34" charset="0"/>
              </a:rPr>
              <a:t>(</a:t>
            </a:r>
            <a:r>
              <a:rPr lang="ar-AE" sz="2400">
                <a:solidFill>
                  <a:schemeClr val="bg1"/>
                </a:solidFill>
                <a:latin typeface="Calibri" panose="020F0502020204030204" pitchFamily="34" charset="0"/>
                <a:cs typeface="Calibri" panose="020F0502020204030204" pitchFamily="34" charset="0"/>
              </a:rPr>
              <a:t>محمود</a:t>
            </a:r>
            <a:r>
              <a:rPr lang="he-IL" sz="2400">
                <a:solidFill>
                  <a:schemeClr val="bg1"/>
                </a:solidFill>
                <a:latin typeface="Calibri" panose="020F0502020204030204" pitchFamily="34" charset="0"/>
                <a:cs typeface="Calibri" panose="020F0502020204030204" pitchFamily="34" charset="0"/>
              </a:rPr>
              <a:t>)</a:t>
            </a:r>
          </a:p>
        </p:txBody>
      </p:sp>
      <p:pic>
        <p:nvPicPr>
          <p:cNvPr id="14" name="תמונה 13">
            <a:extLst>
              <a:ext uri="{FF2B5EF4-FFF2-40B4-BE49-F238E27FC236}">
                <a16:creationId xmlns:a16="http://schemas.microsoft.com/office/drawing/2014/main" id="{99C4922E-32DF-415F-A06D-E97ECB3AA3FF}"/>
              </a:ext>
            </a:extLst>
          </p:cNvPr>
          <p:cNvPicPr>
            <a:picLocks noChangeAspect="1"/>
          </p:cNvPicPr>
          <p:nvPr/>
        </p:nvPicPr>
        <p:blipFill>
          <a:blip r:embed="rId4" cstate="hqprint">
            <a:lum bright="70000" contrast="-70000"/>
            <a:extLst>
              <a:ext uri="{28A0092B-C50C-407E-A947-70E740481C1C}">
                <a14:useLocalDpi xmlns:a14="http://schemas.microsoft.com/office/drawing/2010/main" val="0"/>
              </a:ext>
            </a:extLst>
          </a:blip>
          <a:srcRect l="76579" t="78071" r="12399"/>
          <a:stretch>
            <a:fillRect/>
          </a:stretch>
        </p:blipFill>
        <p:spPr>
          <a:xfrm>
            <a:off x="11147337" y="1447800"/>
            <a:ext cx="330584" cy="310870"/>
          </a:xfrm>
          <a:prstGeom prst="rect">
            <a:avLst/>
          </a:prstGeom>
        </p:spPr>
      </p:pic>
      <p:pic>
        <p:nvPicPr>
          <p:cNvPr id="15" name="תמונה 14">
            <a:extLst>
              <a:ext uri="{FF2B5EF4-FFF2-40B4-BE49-F238E27FC236}">
                <a16:creationId xmlns:a16="http://schemas.microsoft.com/office/drawing/2014/main" id="{EDA9A19C-07CD-4C56-9DBE-ECE91524D280}"/>
              </a:ext>
            </a:extLst>
          </p:cNvPr>
          <p:cNvPicPr>
            <a:picLocks noChangeAspect="1"/>
          </p:cNvPicPr>
          <p:nvPr/>
        </p:nvPicPr>
        <p:blipFill>
          <a:blip r:embed="rId5" cstate="hqprint">
            <a:lum bright="70000" contrast="-70000"/>
            <a:extLst>
              <a:ext uri="{28A0092B-C50C-407E-A947-70E740481C1C}">
                <a14:useLocalDpi xmlns:a14="http://schemas.microsoft.com/office/drawing/2010/main" val="0"/>
              </a:ext>
            </a:extLst>
          </a:blip>
          <a:srcRect l="12266" t="-3443" r="73547" b="81943"/>
          <a:stretch>
            <a:fillRect/>
          </a:stretch>
        </p:blipFill>
        <p:spPr>
          <a:xfrm>
            <a:off x="6426846" y="2512380"/>
            <a:ext cx="425521" cy="304800"/>
          </a:xfrm>
          <a:prstGeom prst="rect">
            <a:avLst/>
          </a:prstGeom>
        </p:spPr>
      </p:pic>
      <p:sp>
        <p:nvSpPr>
          <p:cNvPr id="23" name="תיבת טקסט 22">
            <a:extLst>
              <a:ext uri="{FF2B5EF4-FFF2-40B4-BE49-F238E27FC236}">
                <a16:creationId xmlns:a16="http://schemas.microsoft.com/office/drawing/2014/main" id="{088D79DC-C938-4140-9881-48DCA740E6F0}"/>
              </a:ext>
            </a:extLst>
          </p:cNvPr>
          <p:cNvSpPr txBox="1"/>
          <p:nvPr/>
        </p:nvSpPr>
        <p:spPr>
          <a:xfrm>
            <a:off x="0" y="71899"/>
            <a:ext cx="12164291" cy="584775"/>
          </a:xfrm>
          <a:prstGeom prst="rect">
            <a:avLst/>
          </a:prstGeom>
          <a:noFill/>
        </p:spPr>
        <p:txBody>
          <a:bodyPr wrap="square" rtlCol="1">
            <a:spAutoFit/>
          </a:bodyPr>
          <a:lstStyle/>
          <a:p>
            <a:pPr algn="r" rtl="1"/>
            <a:r>
              <a:rPr lang="ar-AE" sz="3200" b="1">
                <a:solidFill>
                  <a:schemeClr val="bg1"/>
                </a:solidFill>
                <a:latin typeface="Calibri" panose="020F0502020204030204" pitchFamily="34" charset="0"/>
                <a:cs typeface="Calibri" panose="020F0502020204030204" pitchFamily="34" charset="0"/>
              </a:rPr>
              <a:t>ما هو أساس هذا الموقف حسب رأيكم؟</a:t>
            </a:r>
            <a:r>
              <a:rPr lang="he-IL" sz="3200" b="1">
                <a:solidFill>
                  <a:schemeClr val="bg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9074921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תמונה שמכילה חוץ, שמים, אדום&#10;&#10;התיאור נוצר באופן אוטומטי">
            <a:extLst>
              <a:ext uri="{FF2B5EF4-FFF2-40B4-BE49-F238E27FC236}">
                <a16:creationId xmlns:a16="http://schemas.microsoft.com/office/drawing/2014/main" id="{192792D2-0F98-4710-B7B5-DD379F03AB52}"/>
              </a:ext>
            </a:extLst>
          </p:cNvPr>
          <p:cNvPicPr>
            <a:picLocks noChangeAspect="1"/>
          </p:cNvPicPr>
          <p:nvPr/>
        </p:nvPicPr>
        <p:blipFill>
          <a:blip r:embed="rId3">
            <a:extLst>
              <a:ext uri="{28A0092B-C50C-407E-A947-70E740481C1C}">
                <a14:useLocalDpi xmlns:a14="http://schemas.microsoft.com/office/drawing/2010/main" val="0"/>
              </a:ext>
            </a:extLst>
          </a:blip>
          <a:srcRect t="13105" b="5004"/>
          <a:stretch>
            <a:fillRect/>
          </a:stretch>
        </p:blipFill>
        <p:spPr>
          <a:xfrm>
            <a:off x="0" y="0"/>
            <a:ext cx="12192000" cy="6858000"/>
          </a:xfrm>
          <a:prstGeom prst="rect">
            <a:avLst/>
          </a:prstGeom>
        </p:spPr>
      </p:pic>
      <p:cxnSp>
        <p:nvCxnSpPr>
          <p:cNvPr id="10" name="מחבר: מרפקי 9">
            <a:extLst>
              <a:ext uri="{FF2B5EF4-FFF2-40B4-BE49-F238E27FC236}">
                <a16:creationId xmlns:a16="http://schemas.microsoft.com/office/drawing/2014/main" id="{12264FC9-5B5F-4382-B1BA-2ECF055B8B4F}"/>
              </a:ext>
            </a:extLst>
          </p:cNvPr>
          <p:cNvCxnSpPr/>
          <p:nvPr/>
        </p:nvCxnSpPr>
        <p:spPr>
          <a:xfrm rot="10800000">
            <a:off x="3997259" y="2491793"/>
            <a:ext cx="1312452" cy="583828"/>
          </a:xfrm>
          <a:prstGeom prst="bentConnector3">
            <a:avLst>
              <a:gd name="adj1" fmla="val 50000"/>
            </a:avLst>
          </a:prstGeom>
          <a:ln w="1905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2133D0EF-90C1-46AF-B65D-BCEDC2C30FEA}"/>
              </a:ext>
            </a:extLst>
          </p:cNvPr>
          <p:cNvSpPr/>
          <p:nvPr/>
        </p:nvSpPr>
        <p:spPr>
          <a:xfrm>
            <a:off x="1817211" y="2276416"/>
            <a:ext cx="2667632" cy="707886"/>
          </a:xfrm>
          <a:prstGeom prst="rect">
            <a:avLst/>
          </a:prstGeom>
          <a:solidFill>
            <a:schemeClr val="bg1"/>
          </a:solidFill>
        </p:spPr>
        <p:txBody>
          <a:bodyPr wrap="square">
            <a:spAutoFit/>
          </a:bodyPr>
          <a:lstStyle/>
          <a:p>
            <a:pPr algn="r" rtl="1"/>
            <a:r>
              <a:rPr lang="ar-AE" sz="2000" dirty="0">
                <a:solidFill>
                  <a:schemeClr val="accent1"/>
                </a:solidFill>
                <a:latin typeface="Calibri" panose="020F0502020204030204" pitchFamily="34" charset="0"/>
                <a:cs typeface="Calibri" panose="020F0502020204030204" pitchFamily="34" charset="0"/>
              </a:rPr>
              <a:t>الخوف من شيء جديد. البقاء مع المالوف</a:t>
            </a:r>
            <a:endParaRPr lang="he-IL" sz="2000" dirty="0">
              <a:solidFill>
                <a:schemeClr val="accent1"/>
              </a:solidFill>
              <a:latin typeface="Calibri" panose="020F0502020204030204" pitchFamily="34" charset="0"/>
              <a:cs typeface="Calibri" panose="020F0502020204030204" pitchFamily="34" charset="0"/>
            </a:endParaRPr>
          </a:p>
        </p:txBody>
      </p:sp>
      <p:sp>
        <p:nvSpPr>
          <p:cNvPr id="13" name="אליפסה 12">
            <a:extLst>
              <a:ext uri="{FF2B5EF4-FFF2-40B4-BE49-F238E27FC236}">
                <a16:creationId xmlns:a16="http://schemas.microsoft.com/office/drawing/2014/main" id="{05E81200-BC25-47E5-9D12-D52B9A3E0FDF}"/>
              </a:ext>
            </a:extLst>
          </p:cNvPr>
          <p:cNvSpPr/>
          <p:nvPr/>
        </p:nvSpPr>
        <p:spPr>
          <a:xfrm>
            <a:off x="5219711" y="2985622"/>
            <a:ext cx="180000" cy="18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אליפסה 13">
            <a:extLst>
              <a:ext uri="{FF2B5EF4-FFF2-40B4-BE49-F238E27FC236}">
                <a16:creationId xmlns:a16="http://schemas.microsoft.com/office/drawing/2014/main" id="{77787155-2775-4402-9C87-B33B29C354BC}"/>
              </a:ext>
            </a:extLst>
          </p:cNvPr>
          <p:cNvSpPr/>
          <p:nvPr/>
        </p:nvSpPr>
        <p:spPr>
          <a:xfrm>
            <a:off x="7202327" y="1988602"/>
            <a:ext cx="180000" cy="18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5" name="מחבר: מרפקי 14">
            <a:extLst>
              <a:ext uri="{FF2B5EF4-FFF2-40B4-BE49-F238E27FC236}">
                <a16:creationId xmlns:a16="http://schemas.microsoft.com/office/drawing/2014/main" id="{6A6191D7-6C33-4CF1-AF10-85CA2C1196F7}"/>
              </a:ext>
            </a:extLst>
          </p:cNvPr>
          <p:cNvCxnSpPr/>
          <p:nvPr/>
        </p:nvCxnSpPr>
        <p:spPr>
          <a:xfrm rot="5400000" flipH="1" flipV="1">
            <a:off x="8449544" y="2514087"/>
            <a:ext cx="692622" cy="940430"/>
          </a:xfrm>
          <a:prstGeom prst="bentConnector2">
            <a:avLst/>
          </a:prstGeom>
          <a:ln w="1905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16" name="Rectangle 6">
            <a:extLst>
              <a:ext uri="{FF2B5EF4-FFF2-40B4-BE49-F238E27FC236}">
                <a16:creationId xmlns:a16="http://schemas.microsoft.com/office/drawing/2014/main" id="{0F3B956D-FF0D-4B12-A0D6-861C0AB2ABB1}"/>
              </a:ext>
            </a:extLst>
          </p:cNvPr>
          <p:cNvSpPr/>
          <p:nvPr/>
        </p:nvSpPr>
        <p:spPr>
          <a:xfrm>
            <a:off x="4051932" y="1458140"/>
            <a:ext cx="2312032" cy="400110"/>
          </a:xfrm>
          <a:prstGeom prst="rect">
            <a:avLst/>
          </a:prstGeom>
          <a:solidFill>
            <a:schemeClr val="bg1"/>
          </a:solidFill>
        </p:spPr>
        <p:txBody>
          <a:bodyPr wrap="square">
            <a:spAutoFit/>
          </a:bodyPr>
          <a:lstStyle/>
          <a:p>
            <a:pPr algn="r" rtl="1"/>
            <a:r>
              <a:rPr lang="ar-AE" sz="2000">
                <a:solidFill>
                  <a:schemeClr val="accent1"/>
                </a:solidFill>
                <a:latin typeface="Calibri" panose="020F0502020204030204" pitchFamily="34" charset="0"/>
                <a:cs typeface="Calibri" panose="020F0502020204030204" pitchFamily="34" charset="0"/>
              </a:rPr>
              <a:t>لا نعرف العبرية جيدا</a:t>
            </a:r>
            <a:endParaRPr lang="he-IL" sz="2000">
              <a:solidFill>
                <a:schemeClr val="accent1"/>
              </a:solidFill>
              <a:latin typeface="Calibri" panose="020F0502020204030204" pitchFamily="34" charset="0"/>
              <a:cs typeface="Calibri" panose="020F0502020204030204" pitchFamily="34" charset="0"/>
            </a:endParaRPr>
          </a:p>
        </p:txBody>
      </p:sp>
      <p:sp>
        <p:nvSpPr>
          <p:cNvPr id="17" name="אליפסה 16">
            <a:extLst>
              <a:ext uri="{FF2B5EF4-FFF2-40B4-BE49-F238E27FC236}">
                <a16:creationId xmlns:a16="http://schemas.microsoft.com/office/drawing/2014/main" id="{FFA7DF6B-E2CD-4779-9598-18DCF6A4410C}"/>
              </a:ext>
            </a:extLst>
          </p:cNvPr>
          <p:cNvSpPr/>
          <p:nvPr/>
        </p:nvSpPr>
        <p:spPr>
          <a:xfrm>
            <a:off x="8194740" y="3250301"/>
            <a:ext cx="180000" cy="18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Rectangle 6">
            <a:extLst>
              <a:ext uri="{FF2B5EF4-FFF2-40B4-BE49-F238E27FC236}">
                <a16:creationId xmlns:a16="http://schemas.microsoft.com/office/drawing/2014/main" id="{EE13FFAE-6B59-45BF-AA87-D84B6C63CDFA}"/>
              </a:ext>
            </a:extLst>
          </p:cNvPr>
          <p:cNvSpPr/>
          <p:nvPr/>
        </p:nvSpPr>
        <p:spPr>
          <a:xfrm>
            <a:off x="9306970" y="2467770"/>
            <a:ext cx="2312032" cy="400110"/>
          </a:xfrm>
          <a:prstGeom prst="rect">
            <a:avLst/>
          </a:prstGeom>
          <a:solidFill>
            <a:schemeClr val="bg1"/>
          </a:solidFill>
        </p:spPr>
        <p:txBody>
          <a:bodyPr wrap="square">
            <a:spAutoFit/>
          </a:bodyPr>
          <a:lstStyle/>
          <a:p>
            <a:pPr algn="r" rtl="1"/>
            <a:r>
              <a:rPr lang="ar-AE" sz="2000">
                <a:solidFill>
                  <a:schemeClr val="accent1"/>
                </a:solidFill>
                <a:latin typeface="Calibri" panose="020F0502020204030204" pitchFamily="34" charset="0"/>
                <a:cs typeface="Calibri" panose="020F0502020204030204" pitchFamily="34" charset="0"/>
              </a:rPr>
              <a:t>تفضيل الرد البشري</a:t>
            </a:r>
            <a:endParaRPr lang="he-IL" sz="2000">
              <a:solidFill>
                <a:schemeClr val="accent1"/>
              </a:solidFill>
              <a:latin typeface="Calibri" panose="020F0502020204030204" pitchFamily="34" charset="0"/>
              <a:cs typeface="Calibri" panose="020F0502020204030204" pitchFamily="34" charset="0"/>
            </a:endParaRPr>
          </a:p>
        </p:txBody>
      </p:sp>
      <p:cxnSp>
        <p:nvCxnSpPr>
          <p:cNvPr id="21" name="מחבר: מרפקי 20">
            <a:extLst>
              <a:ext uri="{FF2B5EF4-FFF2-40B4-BE49-F238E27FC236}">
                <a16:creationId xmlns:a16="http://schemas.microsoft.com/office/drawing/2014/main" id="{3F0B8F9B-7A33-42ED-93BA-1BCF11C401A6}"/>
              </a:ext>
            </a:extLst>
          </p:cNvPr>
          <p:cNvCxnSpPr>
            <a:stCxn id="14" idx="2"/>
          </p:cNvCxnSpPr>
          <p:nvPr/>
        </p:nvCxnSpPr>
        <p:spPr>
          <a:xfrm rot="10800000">
            <a:off x="6363967" y="1658198"/>
            <a:ext cx="838361" cy="420405"/>
          </a:xfrm>
          <a:prstGeom prst="bentConnector3">
            <a:avLst>
              <a:gd name="adj1" fmla="val 50000"/>
            </a:avLst>
          </a:prstGeom>
          <a:ln w="190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24" name="מחבר: מרפקי 23">
            <a:extLst>
              <a:ext uri="{FF2B5EF4-FFF2-40B4-BE49-F238E27FC236}">
                <a16:creationId xmlns:a16="http://schemas.microsoft.com/office/drawing/2014/main" id="{687ABFAB-AE91-4841-8A33-4B7A6DD2AE03}"/>
              </a:ext>
            </a:extLst>
          </p:cNvPr>
          <p:cNvCxnSpPr>
            <a:stCxn id="25" idx="0"/>
          </p:cNvCxnSpPr>
          <p:nvPr/>
        </p:nvCxnSpPr>
        <p:spPr>
          <a:xfrm rot="5400000" flipH="1" flipV="1">
            <a:off x="8544984" y="4827107"/>
            <a:ext cx="692622" cy="940430"/>
          </a:xfrm>
          <a:prstGeom prst="bentConnector2">
            <a:avLst/>
          </a:prstGeom>
          <a:ln w="1905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25" name="אליפסה 24">
            <a:extLst>
              <a:ext uri="{FF2B5EF4-FFF2-40B4-BE49-F238E27FC236}">
                <a16:creationId xmlns:a16="http://schemas.microsoft.com/office/drawing/2014/main" id="{E4318F06-312E-49B3-A33C-CF0B30E50F7D}"/>
              </a:ext>
            </a:extLst>
          </p:cNvPr>
          <p:cNvSpPr/>
          <p:nvPr/>
        </p:nvSpPr>
        <p:spPr>
          <a:xfrm>
            <a:off x="8331080" y="5643633"/>
            <a:ext cx="180000" cy="18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Rectangle 6">
            <a:extLst>
              <a:ext uri="{FF2B5EF4-FFF2-40B4-BE49-F238E27FC236}">
                <a16:creationId xmlns:a16="http://schemas.microsoft.com/office/drawing/2014/main" id="{2F8698D7-706B-4BCB-A9CA-9E9547EEF60E}"/>
              </a:ext>
            </a:extLst>
          </p:cNvPr>
          <p:cNvSpPr/>
          <p:nvPr/>
        </p:nvSpPr>
        <p:spPr>
          <a:xfrm>
            <a:off x="9185442" y="4671305"/>
            <a:ext cx="2312032" cy="707886"/>
          </a:xfrm>
          <a:prstGeom prst="rect">
            <a:avLst/>
          </a:prstGeom>
          <a:solidFill>
            <a:schemeClr val="bg1"/>
          </a:solidFill>
        </p:spPr>
        <p:txBody>
          <a:bodyPr wrap="square">
            <a:spAutoFit/>
          </a:bodyPr>
          <a:lstStyle/>
          <a:p>
            <a:pPr algn="r" rtl="1"/>
            <a:r>
              <a:rPr lang="ar-AE" sz="2000">
                <a:solidFill>
                  <a:schemeClr val="accent1"/>
                </a:solidFill>
                <a:latin typeface="Calibri" panose="020F0502020204030204" pitchFamily="34" charset="0"/>
                <a:cs typeface="Calibri" panose="020F0502020204030204" pitchFamily="34" charset="0"/>
              </a:rPr>
              <a:t>صعوبة في استخدام الإنترنت</a:t>
            </a:r>
            <a:endParaRPr lang="he-IL" sz="2000">
              <a:solidFill>
                <a:schemeClr val="accent1"/>
              </a:solidFill>
              <a:latin typeface="Calibri" panose="020F0502020204030204" pitchFamily="34" charset="0"/>
              <a:cs typeface="Calibri" panose="020F0502020204030204" pitchFamily="34" charset="0"/>
            </a:endParaRPr>
          </a:p>
        </p:txBody>
      </p:sp>
      <p:sp>
        <p:nvSpPr>
          <p:cNvPr id="27" name="אליפסה 26">
            <a:extLst>
              <a:ext uri="{FF2B5EF4-FFF2-40B4-BE49-F238E27FC236}">
                <a16:creationId xmlns:a16="http://schemas.microsoft.com/office/drawing/2014/main" id="{489F223F-21F8-4EEF-9E18-58E177458B36}"/>
              </a:ext>
            </a:extLst>
          </p:cNvPr>
          <p:cNvSpPr/>
          <p:nvPr/>
        </p:nvSpPr>
        <p:spPr>
          <a:xfrm>
            <a:off x="3617932" y="4260381"/>
            <a:ext cx="180000" cy="18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Rectangle 6">
            <a:extLst>
              <a:ext uri="{FF2B5EF4-FFF2-40B4-BE49-F238E27FC236}">
                <a16:creationId xmlns:a16="http://schemas.microsoft.com/office/drawing/2014/main" id="{390EB045-A8B8-4FCD-85BD-B97B54D0C4BF}"/>
              </a:ext>
            </a:extLst>
          </p:cNvPr>
          <p:cNvSpPr/>
          <p:nvPr/>
        </p:nvSpPr>
        <p:spPr>
          <a:xfrm>
            <a:off x="1028699" y="4875826"/>
            <a:ext cx="2088323" cy="707886"/>
          </a:xfrm>
          <a:prstGeom prst="rect">
            <a:avLst/>
          </a:prstGeom>
          <a:solidFill>
            <a:schemeClr val="bg1"/>
          </a:solidFill>
        </p:spPr>
        <p:txBody>
          <a:bodyPr wrap="square">
            <a:spAutoFit/>
          </a:bodyPr>
          <a:lstStyle/>
          <a:p>
            <a:pPr algn="r" rtl="1"/>
            <a:r>
              <a:rPr lang="ar-AE" sz="2000">
                <a:solidFill>
                  <a:schemeClr val="accent1"/>
                </a:solidFill>
                <a:latin typeface="Calibri" panose="020F0502020204030204" pitchFamily="34" charset="0"/>
                <a:cs typeface="Calibri" panose="020F0502020204030204" pitchFamily="34" charset="0"/>
              </a:rPr>
              <a:t>لا نعرف ما الذي يمكن القيام به بصورة رقمية</a:t>
            </a:r>
            <a:endParaRPr lang="he-IL" sz="2000">
              <a:solidFill>
                <a:schemeClr val="accent1"/>
              </a:solidFill>
              <a:latin typeface="Calibri" panose="020F0502020204030204" pitchFamily="34" charset="0"/>
              <a:cs typeface="Calibri" panose="020F0502020204030204" pitchFamily="34" charset="0"/>
            </a:endParaRPr>
          </a:p>
        </p:txBody>
      </p:sp>
      <p:cxnSp>
        <p:nvCxnSpPr>
          <p:cNvPr id="29" name="מחבר: מרפקי 28">
            <a:extLst>
              <a:ext uri="{FF2B5EF4-FFF2-40B4-BE49-F238E27FC236}">
                <a16:creationId xmlns:a16="http://schemas.microsoft.com/office/drawing/2014/main" id="{8AAC0954-1C83-454E-A0F4-DD037AA3DE66}"/>
              </a:ext>
            </a:extLst>
          </p:cNvPr>
          <p:cNvCxnSpPr>
            <a:stCxn id="27" idx="2"/>
            <a:endCxn id="28" idx="0"/>
          </p:cNvCxnSpPr>
          <p:nvPr/>
        </p:nvCxnSpPr>
        <p:spPr>
          <a:xfrm rot="10800000" flipV="1">
            <a:off x="2072862" y="4350380"/>
            <a:ext cx="1545071" cy="525445"/>
          </a:xfrm>
          <a:prstGeom prst="bentConnector2">
            <a:avLst/>
          </a:prstGeom>
          <a:ln w="1905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32" name="אליפסה 31">
            <a:extLst>
              <a:ext uri="{FF2B5EF4-FFF2-40B4-BE49-F238E27FC236}">
                <a16:creationId xmlns:a16="http://schemas.microsoft.com/office/drawing/2014/main" id="{E256B324-1AA7-4037-8845-E84610D46B9A}"/>
              </a:ext>
            </a:extLst>
          </p:cNvPr>
          <p:cNvSpPr/>
          <p:nvPr/>
        </p:nvSpPr>
        <p:spPr>
          <a:xfrm>
            <a:off x="4304843" y="5379191"/>
            <a:ext cx="180000" cy="18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Rectangle 6">
            <a:extLst>
              <a:ext uri="{FF2B5EF4-FFF2-40B4-BE49-F238E27FC236}">
                <a16:creationId xmlns:a16="http://schemas.microsoft.com/office/drawing/2014/main" id="{06DCDE05-2FBF-4B36-A15F-4FDC8F9D4678}"/>
              </a:ext>
            </a:extLst>
          </p:cNvPr>
          <p:cNvSpPr/>
          <p:nvPr/>
        </p:nvSpPr>
        <p:spPr>
          <a:xfrm>
            <a:off x="1028699" y="5994636"/>
            <a:ext cx="2775235" cy="707886"/>
          </a:xfrm>
          <a:prstGeom prst="rect">
            <a:avLst/>
          </a:prstGeom>
          <a:solidFill>
            <a:schemeClr val="bg1"/>
          </a:solidFill>
        </p:spPr>
        <p:txBody>
          <a:bodyPr wrap="square">
            <a:spAutoFit/>
          </a:bodyPr>
          <a:lstStyle/>
          <a:p>
            <a:pPr algn="r" rtl="1"/>
            <a:r>
              <a:rPr lang="ar-AE" sz="2000">
                <a:solidFill>
                  <a:schemeClr val="accent1"/>
                </a:solidFill>
                <a:latin typeface="Calibri" panose="020F0502020204030204" pitchFamily="34" charset="0"/>
                <a:cs typeface="Calibri" panose="020F0502020204030204" pitchFamily="34" charset="0"/>
              </a:rPr>
              <a:t>نخاف من استخدام الخدمات الرقمية (أمن المعلومات)</a:t>
            </a:r>
            <a:endParaRPr lang="he-IL" sz="2000">
              <a:solidFill>
                <a:schemeClr val="accent1"/>
              </a:solidFill>
              <a:latin typeface="Calibri" panose="020F0502020204030204" pitchFamily="34" charset="0"/>
              <a:cs typeface="Calibri" panose="020F0502020204030204" pitchFamily="34" charset="0"/>
            </a:endParaRPr>
          </a:p>
        </p:txBody>
      </p:sp>
      <p:cxnSp>
        <p:nvCxnSpPr>
          <p:cNvPr id="34" name="מחבר: מרפקי 33">
            <a:extLst>
              <a:ext uri="{FF2B5EF4-FFF2-40B4-BE49-F238E27FC236}">
                <a16:creationId xmlns:a16="http://schemas.microsoft.com/office/drawing/2014/main" id="{D88B460F-F37C-44A6-BDA3-63C9F316DE9F}"/>
              </a:ext>
            </a:extLst>
          </p:cNvPr>
          <p:cNvCxnSpPr>
            <a:stCxn id="32" idx="4"/>
            <a:endCxn id="33" idx="3"/>
          </p:cNvCxnSpPr>
          <p:nvPr/>
        </p:nvCxnSpPr>
        <p:spPr>
          <a:xfrm rot="5400000">
            <a:off x="3704695" y="5658431"/>
            <a:ext cx="789388" cy="590909"/>
          </a:xfrm>
          <a:prstGeom prst="bentConnector2">
            <a:avLst/>
          </a:prstGeom>
          <a:ln w="1905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7" name="Freeform: Shape 12">
            <a:extLst>
              <a:ext uri="{FF2B5EF4-FFF2-40B4-BE49-F238E27FC236}">
                <a16:creationId xmlns:a16="http://schemas.microsoft.com/office/drawing/2014/main" id="{5B740A07-33FC-41C9-B7B5-CC3C1AC3AEF3}"/>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8" name="תיבת טקסט 7">
            <a:extLst>
              <a:ext uri="{FF2B5EF4-FFF2-40B4-BE49-F238E27FC236}">
                <a16:creationId xmlns:a16="http://schemas.microsoft.com/office/drawing/2014/main" id="{2C8EFAE7-12F1-4FC4-8B16-62FC49D57F31}"/>
              </a:ext>
            </a:extLst>
          </p:cNvPr>
          <p:cNvSpPr txBox="1"/>
          <p:nvPr/>
        </p:nvSpPr>
        <p:spPr>
          <a:xfrm>
            <a:off x="0" y="71899"/>
            <a:ext cx="12164291" cy="584775"/>
          </a:xfrm>
          <a:prstGeom prst="rect">
            <a:avLst/>
          </a:prstGeom>
          <a:noFill/>
        </p:spPr>
        <p:txBody>
          <a:bodyPr wrap="square" rtlCol="1">
            <a:spAutoFit/>
          </a:bodyPr>
          <a:lstStyle/>
          <a:p>
            <a:pPr algn="r" rtl="1"/>
            <a:r>
              <a:rPr lang="ar-AE" sz="3200" b="1" dirty="0">
                <a:solidFill>
                  <a:schemeClr val="bg1"/>
                </a:solidFill>
                <a:latin typeface="Calibri" panose="020F0502020204030204" pitchFamily="34" charset="0"/>
                <a:cs typeface="Calibri" panose="020F0502020204030204" pitchFamily="34" charset="0"/>
              </a:rPr>
              <a:t>ما الذي يمنعنا من استخدام أدوات الخدمات البنكية الرقمية/ اليجيتالية؟</a:t>
            </a:r>
            <a:r>
              <a:rPr lang="he-IL" sz="3200" b="1" dirty="0">
                <a:solidFill>
                  <a:schemeClr val="bg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99302033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l="-10000" r="-10000"/>
          </a:stretch>
        </a:blipFill>
        <a:effectLst/>
      </p:bgPr>
    </p:bg>
    <p:spTree>
      <p:nvGrpSpPr>
        <p:cNvPr id="1" name=""/>
        <p:cNvGrpSpPr/>
        <p:nvPr/>
      </p:nvGrpSpPr>
      <p:grpSpPr>
        <a:xfrm>
          <a:off x="0" y="0"/>
          <a:ext cx="0" cy="0"/>
          <a:chOff x="0" y="0"/>
          <a:chExt cx="0" cy="0"/>
        </a:xfrm>
      </p:grpSpPr>
      <p:sp>
        <p:nvSpPr>
          <p:cNvPr id="4" name="Rectangle 18">
            <a:extLst>
              <a:ext uri="{FF2B5EF4-FFF2-40B4-BE49-F238E27FC236}">
                <a16:creationId xmlns:a16="http://schemas.microsoft.com/office/drawing/2014/main" id="{5DD45F93-3957-46D0-BF32-560A1B623FE6}"/>
              </a:ext>
            </a:extLst>
          </p:cNvPr>
          <p:cNvSpPr/>
          <p:nvPr/>
        </p:nvSpPr>
        <p:spPr>
          <a:xfrm>
            <a:off x="7961286" y="1330136"/>
            <a:ext cx="2162175" cy="523220"/>
          </a:xfrm>
          <a:prstGeom prst="rect">
            <a:avLst/>
          </a:prstGeom>
        </p:spPr>
        <p:txBody>
          <a:bodyPr wrap="square">
            <a:spAutoFit/>
          </a:bodyPr>
          <a:lstStyle/>
          <a:p>
            <a:pPr algn="r" rtl="1"/>
            <a:r>
              <a:rPr lang="ar-AE" sz="2800">
                <a:solidFill>
                  <a:schemeClr val="bg2">
                    <a:lumMod val="10000"/>
                  </a:schemeClr>
                </a:solidFill>
                <a:latin typeface="Calibri" panose="020F0502020204030204" pitchFamily="34" charset="0"/>
                <a:cs typeface="Calibri" panose="020F0502020204030204" pitchFamily="34" charset="0"/>
              </a:rPr>
              <a:t>مُتاحة</a:t>
            </a:r>
            <a:r>
              <a:rPr lang="he-IL" sz="2800">
                <a:solidFill>
                  <a:schemeClr val="bg2">
                    <a:lumMod val="10000"/>
                  </a:schemeClr>
                </a:solidFill>
                <a:latin typeface="Calibri" panose="020F0502020204030204" pitchFamily="34" charset="0"/>
                <a:cs typeface="Calibri" panose="020F0502020204030204" pitchFamily="34" charset="0"/>
              </a:rPr>
              <a:t> 24/7</a:t>
            </a:r>
          </a:p>
        </p:txBody>
      </p:sp>
      <p:sp>
        <p:nvSpPr>
          <p:cNvPr id="5" name="Rectangle 18">
            <a:extLst>
              <a:ext uri="{FF2B5EF4-FFF2-40B4-BE49-F238E27FC236}">
                <a16:creationId xmlns:a16="http://schemas.microsoft.com/office/drawing/2014/main" id="{C381B129-2C5D-41A5-B5FF-9A02E0DAEFB7}"/>
              </a:ext>
            </a:extLst>
          </p:cNvPr>
          <p:cNvSpPr/>
          <p:nvPr/>
        </p:nvSpPr>
        <p:spPr>
          <a:xfrm>
            <a:off x="7961286" y="2280365"/>
            <a:ext cx="2162175" cy="523220"/>
          </a:xfrm>
          <a:prstGeom prst="rect">
            <a:avLst/>
          </a:prstGeom>
        </p:spPr>
        <p:txBody>
          <a:bodyPr wrap="square">
            <a:spAutoFit/>
          </a:bodyPr>
          <a:lstStyle/>
          <a:p>
            <a:pPr algn="r" rtl="1"/>
            <a:r>
              <a:rPr lang="ar-AE" sz="2800">
                <a:solidFill>
                  <a:schemeClr val="bg2">
                    <a:lumMod val="10000"/>
                  </a:schemeClr>
                </a:solidFill>
                <a:latin typeface="Calibri" panose="020F0502020204030204" pitchFamily="34" charset="0"/>
                <a:cs typeface="Calibri" panose="020F0502020204030204" pitchFamily="34" charset="0"/>
              </a:rPr>
              <a:t>الراحة</a:t>
            </a:r>
            <a:endParaRPr lang="he-IL" sz="2800">
              <a:solidFill>
                <a:schemeClr val="bg2">
                  <a:lumMod val="10000"/>
                </a:schemeClr>
              </a:solidFill>
              <a:latin typeface="Calibri" panose="020F0502020204030204" pitchFamily="34" charset="0"/>
              <a:cs typeface="Calibri" panose="020F0502020204030204" pitchFamily="34" charset="0"/>
            </a:endParaRPr>
          </a:p>
        </p:txBody>
      </p:sp>
      <p:sp>
        <p:nvSpPr>
          <p:cNvPr id="6" name="Rectangle 18">
            <a:extLst>
              <a:ext uri="{FF2B5EF4-FFF2-40B4-BE49-F238E27FC236}">
                <a16:creationId xmlns:a16="http://schemas.microsoft.com/office/drawing/2014/main" id="{AB8326BB-79DD-44EF-B872-FC3F1C60B76B}"/>
              </a:ext>
            </a:extLst>
          </p:cNvPr>
          <p:cNvSpPr/>
          <p:nvPr/>
        </p:nvSpPr>
        <p:spPr>
          <a:xfrm>
            <a:off x="7961286" y="3230594"/>
            <a:ext cx="2162175" cy="523220"/>
          </a:xfrm>
          <a:prstGeom prst="rect">
            <a:avLst/>
          </a:prstGeom>
        </p:spPr>
        <p:txBody>
          <a:bodyPr wrap="square">
            <a:spAutoFit/>
          </a:bodyPr>
          <a:lstStyle/>
          <a:p>
            <a:pPr algn="r" rtl="1"/>
            <a:r>
              <a:rPr lang="ar-AE" sz="2800">
                <a:solidFill>
                  <a:schemeClr val="bg2">
                    <a:lumMod val="10000"/>
                  </a:schemeClr>
                </a:solidFill>
                <a:latin typeface="Calibri" panose="020F0502020204030204" pitchFamily="34" charset="0"/>
                <a:cs typeface="Calibri" panose="020F0502020204030204" pitchFamily="34" charset="0"/>
              </a:rPr>
              <a:t>توفير الوقت</a:t>
            </a:r>
            <a:endParaRPr lang="he-IL" sz="2800">
              <a:solidFill>
                <a:schemeClr val="bg2">
                  <a:lumMod val="10000"/>
                </a:schemeClr>
              </a:solidFill>
              <a:latin typeface="Calibri" panose="020F0502020204030204" pitchFamily="34" charset="0"/>
              <a:cs typeface="Calibri" panose="020F0502020204030204" pitchFamily="34" charset="0"/>
            </a:endParaRPr>
          </a:p>
        </p:txBody>
      </p:sp>
      <p:pic>
        <p:nvPicPr>
          <p:cNvPr id="10" name="גרפיקה 9" descr="דלת פתוחה קו מיתאר">
            <a:extLst>
              <a:ext uri="{FF2B5EF4-FFF2-40B4-BE49-F238E27FC236}">
                <a16:creationId xmlns:a16="http://schemas.microsoft.com/office/drawing/2014/main" id="{572FEC7B-1691-4988-BF6A-0632EFBCBD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224372" y="1002153"/>
            <a:ext cx="1070404" cy="1070404"/>
          </a:xfrm>
          <a:prstGeom prst="rect">
            <a:avLst/>
          </a:prstGeom>
        </p:spPr>
      </p:pic>
      <p:pic>
        <p:nvPicPr>
          <p:cNvPr id="12" name="גרפיקה 11" descr="ספה קו מיתאר">
            <a:extLst>
              <a:ext uri="{FF2B5EF4-FFF2-40B4-BE49-F238E27FC236}">
                <a16:creationId xmlns:a16="http://schemas.microsoft.com/office/drawing/2014/main" id="{CADE7468-8151-4C30-88D0-F83CCBFB88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0271220" y="1984043"/>
            <a:ext cx="1144741" cy="1144741"/>
          </a:xfrm>
          <a:prstGeom prst="rect">
            <a:avLst/>
          </a:prstGeom>
        </p:spPr>
      </p:pic>
      <p:pic>
        <p:nvPicPr>
          <p:cNvPr id="16" name="גרפיקה 15" descr="שעון קו מיתאר">
            <a:extLst>
              <a:ext uri="{FF2B5EF4-FFF2-40B4-BE49-F238E27FC236}">
                <a16:creationId xmlns:a16="http://schemas.microsoft.com/office/drawing/2014/main" id="{FA3E7B3A-7BC3-45FC-BB04-4BC5449D0D3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374793" y="3039038"/>
            <a:ext cx="946780" cy="946780"/>
          </a:xfrm>
          <a:prstGeom prst="rect">
            <a:avLst/>
          </a:prstGeom>
        </p:spPr>
      </p:pic>
      <p:pic>
        <p:nvPicPr>
          <p:cNvPr id="18" name="גרפיקה 17" descr="מטבעות קו מיתאר">
            <a:extLst>
              <a:ext uri="{FF2B5EF4-FFF2-40B4-BE49-F238E27FC236}">
                <a16:creationId xmlns:a16="http://schemas.microsoft.com/office/drawing/2014/main" id="{8F2B3972-D582-4658-AF95-CD0A462B1C4B}"/>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515864" y="4101736"/>
            <a:ext cx="875664" cy="875664"/>
          </a:xfrm>
          <a:prstGeom prst="rect">
            <a:avLst/>
          </a:prstGeom>
        </p:spPr>
      </p:pic>
      <p:sp>
        <p:nvSpPr>
          <p:cNvPr id="24" name="Rectangle 18">
            <a:extLst>
              <a:ext uri="{FF2B5EF4-FFF2-40B4-BE49-F238E27FC236}">
                <a16:creationId xmlns:a16="http://schemas.microsoft.com/office/drawing/2014/main" id="{A913853B-FDFC-48C9-82BC-D8610859BFBA}"/>
              </a:ext>
            </a:extLst>
          </p:cNvPr>
          <p:cNvSpPr/>
          <p:nvPr/>
        </p:nvSpPr>
        <p:spPr>
          <a:xfrm>
            <a:off x="7961286" y="4180823"/>
            <a:ext cx="2162175" cy="523220"/>
          </a:xfrm>
          <a:prstGeom prst="rect">
            <a:avLst/>
          </a:prstGeom>
        </p:spPr>
        <p:txBody>
          <a:bodyPr wrap="square">
            <a:spAutoFit/>
          </a:bodyPr>
          <a:lstStyle/>
          <a:p>
            <a:pPr algn="r" rtl="1"/>
            <a:r>
              <a:rPr lang="ar-AE" sz="2800">
                <a:solidFill>
                  <a:schemeClr val="bg2">
                    <a:lumMod val="10000"/>
                  </a:schemeClr>
                </a:solidFill>
                <a:latin typeface="Calibri" panose="020F0502020204030204" pitchFamily="34" charset="0"/>
                <a:cs typeface="Calibri" panose="020F0502020204030204" pitchFamily="34" charset="0"/>
              </a:rPr>
              <a:t>توفير المال</a:t>
            </a:r>
            <a:endParaRPr lang="he-IL" sz="2800">
              <a:solidFill>
                <a:schemeClr val="bg2">
                  <a:lumMod val="10000"/>
                </a:schemeClr>
              </a:solidFill>
              <a:latin typeface="Calibri" panose="020F0502020204030204" pitchFamily="34" charset="0"/>
              <a:cs typeface="Calibri" panose="020F0502020204030204" pitchFamily="34" charset="0"/>
            </a:endParaRPr>
          </a:p>
        </p:txBody>
      </p:sp>
      <p:sp>
        <p:nvSpPr>
          <p:cNvPr id="30" name="Rounded Rectangle 66">
            <a:extLst>
              <a:ext uri="{FF2B5EF4-FFF2-40B4-BE49-F238E27FC236}">
                <a16:creationId xmlns:a16="http://schemas.microsoft.com/office/drawing/2014/main" id="{551A0A66-53AC-44FE-9274-15E4D54D0FA8}"/>
              </a:ext>
            </a:extLst>
          </p:cNvPr>
          <p:cNvSpPr/>
          <p:nvPr/>
        </p:nvSpPr>
        <p:spPr>
          <a:xfrm>
            <a:off x="4891325" y="5568279"/>
            <a:ext cx="6913031" cy="946780"/>
          </a:xfrm>
          <a:prstGeom prst="roundRect">
            <a:avLst>
              <a:gd name="adj" fmla="val 6693"/>
            </a:avLst>
          </a:prstGeom>
          <a:solidFill>
            <a:schemeClr val="bg1">
              <a:alpha val="90000"/>
            </a:schemeClr>
          </a:solidFill>
          <a:ln>
            <a:solidFill>
              <a:srgbClr val="E0E0E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1" name="Picture 67">
            <a:extLst>
              <a:ext uri="{FF2B5EF4-FFF2-40B4-BE49-F238E27FC236}">
                <a16:creationId xmlns:a16="http://schemas.microsoft.com/office/drawing/2014/main" id="{0CD3CEEB-2A7A-49C0-B7E0-395D5C2B032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87697" y="5134807"/>
            <a:ext cx="720286" cy="615095"/>
          </a:xfrm>
          <a:prstGeom prst="rect">
            <a:avLst/>
          </a:prstGeom>
        </p:spPr>
      </p:pic>
      <p:sp>
        <p:nvSpPr>
          <p:cNvPr id="32" name="Rectangle 18">
            <a:extLst>
              <a:ext uri="{FF2B5EF4-FFF2-40B4-BE49-F238E27FC236}">
                <a16:creationId xmlns:a16="http://schemas.microsoft.com/office/drawing/2014/main" id="{9246E7E4-482D-487C-9138-9FA7BE9E3441}"/>
              </a:ext>
            </a:extLst>
          </p:cNvPr>
          <p:cNvSpPr/>
          <p:nvPr/>
        </p:nvSpPr>
        <p:spPr>
          <a:xfrm>
            <a:off x="4325268" y="5745681"/>
            <a:ext cx="7201740" cy="646331"/>
          </a:xfrm>
          <a:prstGeom prst="rect">
            <a:avLst/>
          </a:prstGeom>
        </p:spPr>
        <p:txBody>
          <a:bodyPr wrap="square">
            <a:spAutoFit/>
          </a:bodyPr>
          <a:lstStyle/>
          <a:p>
            <a:pPr algn="r" rtl="1"/>
            <a:r>
              <a:rPr lang="ar-AE">
                <a:solidFill>
                  <a:schemeClr val="bg2">
                    <a:lumMod val="10000"/>
                  </a:schemeClr>
                </a:solidFill>
                <a:latin typeface="Calibri" panose="020F0502020204030204" pitchFamily="34" charset="0"/>
                <a:cs typeface="Calibri" panose="020F0502020204030204" pitchFamily="34" charset="0"/>
              </a:rPr>
              <a:t>أصدرت الرقابة على البنوك في بنك إسرائيل أمراً بموجبه تكون أي معاملة رقمية أرخص من المعاملات من خلال موظف. </a:t>
            </a:r>
            <a:r>
              <a:rPr lang="ar-AE" b="1">
                <a:solidFill>
                  <a:schemeClr val="bg2">
                    <a:lumMod val="10000"/>
                  </a:schemeClr>
                </a:solidFill>
                <a:latin typeface="Calibri" panose="020F0502020204030204" pitchFamily="34" charset="0"/>
                <a:cs typeface="Calibri" panose="020F0502020204030204" pitchFamily="34" charset="0"/>
              </a:rPr>
              <a:t>الأمر ملزم لجميع البنوك.</a:t>
            </a:r>
          </a:p>
        </p:txBody>
      </p:sp>
      <p:sp>
        <p:nvSpPr>
          <p:cNvPr id="21" name="Freeform: Shape 12">
            <a:extLst>
              <a:ext uri="{FF2B5EF4-FFF2-40B4-BE49-F238E27FC236}">
                <a16:creationId xmlns:a16="http://schemas.microsoft.com/office/drawing/2014/main" id="{608C3A6E-E9D5-4054-86C7-CEE3C958C547}"/>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22" name="תיבת טקסט 21">
            <a:extLst>
              <a:ext uri="{FF2B5EF4-FFF2-40B4-BE49-F238E27FC236}">
                <a16:creationId xmlns:a16="http://schemas.microsoft.com/office/drawing/2014/main" id="{3DF605E6-7F2C-4D0F-88DD-DF653B4E733F}"/>
              </a:ext>
            </a:extLst>
          </p:cNvPr>
          <p:cNvSpPr txBox="1"/>
          <p:nvPr/>
        </p:nvSpPr>
        <p:spPr>
          <a:xfrm>
            <a:off x="0" y="71899"/>
            <a:ext cx="12164291" cy="584775"/>
          </a:xfrm>
          <a:prstGeom prst="rect">
            <a:avLst/>
          </a:prstGeom>
          <a:noFill/>
        </p:spPr>
        <p:txBody>
          <a:bodyPr wrap="square" rtlCol="1">
            <a:spAutoFit/>
          </a:bodyPr>
          <a:lstStyle/>
          <a:p>
            <a:pPr algn="r" rtl="1"/>
            <a:r>
              <a:rPr lang="ar-AE" sz="3200" b="1" dirty="0">
                <a:solidFill>
                  <a:schemeClr val="bg1"/>
                </a:solidFill>
                <a:latin typeface="Calibri" panose="020F0502020204030204" pitchFamily="34" charset="0"/>
                <a:cs typeface="Calibri" panose="020F0502020204030204" pitchFamily="34" charset="0"/>
              </a:rPr>
              <a:t>مزايا الخدمات المصرفية الرقمية</a:t>
            </a:r>
            <a:r>
              <a:rPr lang="ar-BH" sz="3200" b="1" dirty="0">
                <a:solidFill>
                  <a:schemeClr val="bg1"/>
                </a:solidFill>
                <a:latin typeface="Calibri" panose="020F0502020204030204" pitchFamily="34" charset="0"/>
                <a:cs typeface="Calibri" panose="020F0502020204030204" pitchFamily="34" charset="0"/>
              </a:rPr>
              <a:t>/ </a:t>
            </a:r>
            <a:r>
              <a:rPr lang="ar-BH" sz="3200" b="1" dirty="0" err="1">
                <a:solidFill>
                  <a:schemeClr val="bg1"/>
                </a:solidFill>
                <a:latin typeface="Calibri" panose="020F0502020204030204" pitchFamily="34" charset="0"/>
                <a:cs typeface="Calibri" panose="020F0502020204030204" pitchFamily="34" charset="0"/>
              </a:rPr>
              <a:t>الديجيتالية</a:t>
            </a:r>
            <a:endParaRPr lang="he-IL"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500574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תמונה 65" descr="תמונה שמכילה מקורה&#10;&#10;התיאור נוצר באופן אוטומטי">
            <a:extLst>
              <a:ext uri="{FF2B5EF4-FFF2-40B4-BE49-F238E27FC236}">
                <a16:creationId xmlns:a16="http://schemas.microsoft.com/office/drawing/2014/main" id="{D1E5668B-23ED-49DF-B0B5-5AA0CFE5C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0"/>
            <a:ext cx="10287000" cy="6858000"/>
          </a:xfrm>
          <a:prstGeom prst="rect">
            <a:avLst/>
          </a:prstGeom>
        </p:spPr>
      </p:pic>
      <p:sp>
        <p:nvSpPr>
          <p:cNvPr id="53" name="Freeform: Shape 12">
            <a:extLst>
              <a:ext uri="{FF2B5EF4-FFF2-40B4-BE49-F238E27FC236}">
                <a16:creationId xmlns:a16="http://schemas.microsoft.com/office/drawing/2014/main" id="{3C6B029E-11A2-4897-A6E4-B1BB6F558E05}"/>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54" name="תיבת טקסט 53">
            <a:extLst>
              <a:ext uri="{FF2B5EF4-FFF2-40B4-BE49-F238E27FC236}">
                <a16:creationId xmlns:a16="http://schemas.microsoft.com/office/drawing/2014/main" id="{800E1C95-FD79-4545-A327-5EBFF0EB39B6}"/>
              </a:ext>
            </a:extLst>
          </p:cNvPr>
          <p:cNvSpPr txBox="1"/>
          <p:nvPr/>
        </p:nvSpPr>
        <p:spPr>
          <a:xfrm>
            <a:off x="0" y="71899"/>
            <a:ext cx="12164291" cy="584775"/>
          </a:xfrm>
          <a:prstGeom prst="rect">
            <a:avLst/>
          </a:prstGeom>
          <a:noFill/>
        </p:spPr>
        <p:txBody>
          <a:bodyPr wrap="square" rtlCol="1">
            <a:spAutoFit/>
          </a:bodyPr>
          <a:lstStyle/>
          <a:p>
            <a:pPr algn="r" rtl="1"/>
            <a:r>
              <a:rPr lang="ar-AE" sz="3200" b="1">
                <a:solidFill>
                  <a:schemeClr val="bg1"/>
                </a:solidFill>
                <a:latin typeface="Calibri" panose="020F0502020204030204" pitchFamily="34" charset="0"/>
                <a:cs typeface="Calibri" panose="020F0502020204030204" pitchFamily="34" charset="0"/>
              </a:rPr>
              <a:t>ما الذي يمكن عمله على موقع وتطبيق البنك؟</a:t>
            </a:r>
            <a:endParaRPr lang="he-IL" sz="3200" b="1">
              <a:solidFill>
                <a:schemeClr val="bg1"/>
              </a:solidFill>
              <a:latin typeface="Calibri" panose="020F0502020204030204" pitchFamily="34" charset="0"/>
              <a:cs typeface="Calibri" panose="020F0502020204030204" pitchFamily="34" charset="0"/>
            </a:endParaRPr>
          </a:p>
        </p:txBody>
      </p:sp>
      <p:sp>
        <p:nvSpPr>
          <p:cNvPr id="55" name="תיבת טקסט 54">
            <a:extLst>
              <a:ext uri="{FF2B5EF4-FFF2-40B4-BE49-F238E27FC236}">
                <a16:creationId xmlns:a16="http://schemas.microsoft.com/office/drawing/2014/main" id="{D03321AD-DBD5-4AD7-8CF1-7EE1F019815A}"/>
              </a:ext>
            </a:extLst>
          </p:cNvPr>
          <p:cNvSpPr txBox="1"/>
          <p:nvPr/>
        </p:nvSpPr>
        <p:spPr>
          <a:xfrm>
            <a:off x="9563101" y="1176039"/>
            <a:ext cx="1555312" cy="707886"/>
          </a:xfrm>
          <a:prstGeom prst="rect">
            <a:avLst/>
          </a:prstGeom>
          <a:noFill/>
        </p:spPr>
        <p:txBody>
          <a:bodyPr wrap="square">
            <a:spAutoFit/>
          </a:bodyPr>
          <a:lstStyle/>
          <a:p>
            <a:pPr algn="r" rtl="1"/>
            <a:r>
              <a:rPr lang="ar-AE" sz="2000" b="1">
                <a:solidFill>
                  <a:schemeClr val="bg2">
                    <a:lumMod val="10000"/>
                  </a:schemeClr>
                </a:solidFill>
                <a:latin typeface="Calibri" panose="020F0502020204030204" pitchFamily="34" charset="0"/>
                <a:cs typeface="Calibri" panose="020F0502020204030204" pitchFamily="34" charset="0"/>
              </a:rPr>
              <a:t>ما الهدف من استخدامها؟</a:t>
            </a:r>
            <a:endParaRPr lang="he-IL" sz="2000" b="1">
              <a:solidFill>
                <a:schemeClr val="bg2">
                  <a:lumMod val="10000"/>
                </a:schemeClr>
              </a:solidFill>
              <a:latin typeface="Calibri" panose="020F0502020204030204" pitchFamily="34" charset="0"/>
              <a:cs typeface="Calibri" panose="020F0502020204030204" pitchFamily="34" charset="0"/>
            </a:endParaRPr>
          </a:p>
        </p:txBody>
      </p:sp>
      <p:sp>
        <p:nvSpPr>
          <p:cNvPr id="56" name="תיבת טקסט 55">
            <a:extLst>
              <a:ext uri="{FF2B5EF4-FFF2-40B4-BE49-F238E27FC236}">
                <a16:creationId xmlns:a16="http://schemas.microsoft.com/office/drawing/2014/main" id="{480D6E64-EFB2-4F46-978F-3BA80786561D}"/>
              </a:ext>
            </a:extLst>
          </p:cNvPr>
          <p:cNvSpPr txBox="1"/>
          <p:nvPr/>
        </p:nvSpPr>
        <p:spPr>
          <a:xfrm>
            <a:off x="9408160" y="2674778"/>
            <a:ext cx="1710252" cy="1323439"/>
          </a:xfrm>
          <a:prstGeom prst="rect">
            <a:avLst/>
          </a:prstGeom>
          <a:noFill/>
        </p:spPr>
        <p:txBody>
          <a:bodyPr wrap="square">
            <a:spAutoFit/>
          </a:bodyPr>
          <a:lstStyle/>
          <a:p>
            <a:pPr algn="r" rtl="1"/>
            <a:r>
              <a:rPr lang="ar-AE" sz="2000" b="1">
                <a:solidFill>
                  <a:schemeClr val="bg2">
                    <a:lumMod val="10000"/>
                  </a:schemeClr>
                </a:solidFill>
                <a:latin typeface="Calibri" panose="020F0502020204030204" pitchFamily="34" charset="0"/>
                <a:cs typeface="Calibri" panose="020F0502020204030204" pitchFamily="34" charset="0"/>
              </a:rPr>
              <a:t>ما هي العمليات الرئيسية التي يُمكن تنفيذها بواسطتها؟</a:t>
            </a:r>
            <a:endParaRPr lang="he-IL" sz="2000" b="1">
              <a:solidFill>
                <a:schemeClr val="bg2">
                  <a:lumMod val="10000"/>
                </a:schemeClr>
              </a:solidFill>
              <a:latin typeface="Calibri" panose="020F0502020204030204" pitchFamily="34" charset="0"/>
              <a:cs typeface="Calibri" panose="020F0502020204030204" pitchFamily="34" charset="0"/>
            </a:endParaRPr>
          </a:p>
        </p:txBody>
      </p:sp>
      <p:sp>
        <p:nvSpPr>
          <p:cNvPr id="57" name="תיבת טקסט 56">
            <a:extLst>
              <a:ext uri="{FF2B5EF4-FFF2-40B4-BE49-F238E27FC236}">
                <a16:creationId xmlns:a16="http://schemas.microsoft.com/office/drawing/2014/main" id="{F2142EA2-C084-486D-BD52-7C1DAAA08D52}"/>
              </a:ext>
            </a:extLst>
          </p:cNvPr>
          <p:cNvSpPr txBox="1"/>
          <p:nvPr/>
        </p:nvSpPr>
        <p:spPr>
          <a:xfrm>
            <a:off x="5562600" y="1168684"/>
            <a:ext cx="3559992" cy="1015663"/>
          </a:xfrm>
          <a:prstGeom prst="rect">
            <a:avLst/>
          </a:prstGeom>
          <a:noFill/>
        </p:spPr>
        <p:txBody>
          <a:bodyPr wrap="square">
            <a:spAutoFit/>
          </a:bodyPr>
          <a:lstStyle/>
          <a:p>
            <a:pPr algn="r" rtl="1"/>
            <a:r>
              <a:rPr lang="ar-AE" sz="2000">
                <a:solidFill>
                  <a:schemeClr val="bg2">
                    <a:lumMod val="10000"/>
                  </a:schemeClr>
                </a:solidFill>
                <a:latin typeface="Calibri" panose="020F0502020204030204" pitchFamily="34" charset="0"/>
                <a:cs typeface="Calibri" panose="020F0502020204030204" pitchFamily="34" charset="0"/>
              </a:rPr>
              <a:t>لإدارة الحساب وتتبع المعلومات المالية من أي مكان وفي أي وقت، </a:t>
            </a:r>
            <a:r>
              <a:rPr lang="ar-AE" sz="2000" b="1">
                <a:solidFill>
                  <a:schemeClr val="bg2">
                    <a:lumMod val="10000"/>
                  </a:schemeClr>
                </a:solidFill>
                <a:latin typeface="Calibri" panose="020F0502020204030204" pitchFamily="34" charset="0"/>
                <a:cs typeface="Calibri" panose="020F0502020204030204" pitchFamily="34" charset="0"/>
              </a:rPr>
              <a:t>بطريقة آمنة ومريحة، مع توفير العمولات</a:t>
            </a:r>
            <a:r>
              <a:rPr lang="ar-AE" sz="2000">
                <a:solidFill>
                  <a:schemeClr val="bg2">
                    <a:lumMod val="10000"/>
                  </a:schemeClr>
                </a:solidFill>
                <a:latin typeface="Calibri" panose="020F0502020204030204" pitchFamily="34" charset="0"/>
                <a:cs typeface="Calibri" panose="020F0502020204030204" pitchFamily="34" charset="0"/>
              </a:rPr>
              <a:t>.</a:t>
            </a:r>
          </a:p>
        </p:txBody>
      </p:sp>
      <p:pic>
        <p:nvPicPr>
          <p:cNvPr id="58" name="Picture 45" descr="Icon&#10;&#10;Description automatically generated">
            <a:extLst>
              <a:ext uri="{FF2B5EF4-FFF2-40B4-BE49-F238E27FC236}">
                <a16:creationId xmlns:a16="http://schemas.microsoft.com/office/drawing/2014/main" id="{A839D215-15CD-49FF-A4BC-9705EDB6EDE3}"/>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tretch>
            <a:fillRect/>
          </a:stretch>
        </p:blipFill>
        <p:spPr bwMode="auto">
          <a:xfrm>
            <a:off x="11228582" y="2795886"/>
            <a:ext cx="436094" cy="40411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0" descr="Icon&#10;&#10;Description automatically generated">
            <a:extLst>
              <a:ext uri="{FF2B5EF4-FFF2-40B4-BE49-F238E27FC236}">
                <a16:creationId xmlns:a16="http://schemas.microsoft.com/office/drawing/2014/main" id="{83FB764B-8FF5-4DA7-824E-0505AFFF4D0E}"/>
              </a:ext>
            </a:extLst>
          </p:cNvPr>
          <p:cNvPicPr>
            <a:picLocks noChangeAspect="1" noChangeArrowheads="1"/>
          </p:cNvPicPr>
          <p:nvPr/>
        </p:nvPicPr>
        <p:blipFill>
          <a:blip r:embed="rId5">
            <a:biLevel thresh="75000"/>
            <a:extLst>
              <a:ext uri="{28A0092B-C50C-407E-A947-70E740481C1C}">
                <a14:useLocalDpi xmlns:a14="http://schemas.microsoft.com/office/drawing/2010/main" val="0"/>
              </a:ext>
            </a:extLst>
          </a:blip>
          <a:stretch>
            <a:fillRect/>
          </a:stretch>
        </p:blipFill>
        <p:spPr bwMode="auto">
          <a:xfrm>
            <a:off x="11228582" y="1214006"/>
            <a:ext cx="389378" cy="389378"/>
          </a:xfrm>
          <a:prstGeom prst="rect">
            <a:avLst/>
          </a:prstGeom>
          <a:noFill/>
          <a:extLst>
            <a:ext uri="{909E8E84-426E-40DD-AFC4-6F175D3DCCD1}">
              <a14:hiddenFill xmlns:a14="http://schemas.microsoft.com/office/drawing/2010/main">
                <a:solidFill>
                  <a:srgbClr val="FFFFFF"/>
                </a:solidFill>
              </a14:hiddenFill>
            </a:ext>
          </a:extLst>
        </p:spPr>
      </p:pic>
      <p:sp>
        <p:nvSpPr>
          <p:cNvPr id="60" name="תיבת טקסט 59">
            <a:extLst>
              <a:ext uri="{FF2B5EF4-FFF2-40B4-BE49-F238E27FC236}">
                <a16:creationId xmlns:a16="http://schemas.microsoft.com/office/drawing/2014/main" id="{1D0351CB-2EF1-4984-8C13-E288DA6F9A82}"/>
              </a:ext>
            </a:extLst>
          </p:cNvPr>
          <p:cNvSpPr txBox="1"/>
          <p:nvPr/>
        </p:nvSpPr>
        <p:spPr>
          <a:xfrm>
            <a:off x="9328150" y="4575195"/>
            <a:ext cx="1790262" cy="707886"/>
          </a:xfrm>
          <a:prstGeom prst="rect">
            <a:avLst/>
          </a:prstGeom>
          <a:noFill/>
        </p:spPr>
        <p:txBody>
          <a:bodyPr wrap="square">
            <a:spAutoFit/>
          </a:bodyPr>
          <a:lstStyle/>
          <a:p>
            <a:pPr algn="r" rtl="1"/>
            <a:r>
              <a:rPr lang="ar-AE" sz="2000" b="1">
                <a:solidFill>
                  <a:schemeClr val="bg2">
                    <a:lumMod val="10000"/>
                  </a:schemeClr>
                </a:solidFill>
                <a:latin typeface="Calibri" panose="020F0502020204030204" pitchFamily="34" charset="0"/>
                <a:cs typeface="Calibri" panose="020F0502020204030204" pitchFamily="34" charset="0"/>
              </a:rPr>
              <a:t>ما هو المهم أيضا أن نعرف؟</a:t>
            </a:r>
            <a:endParaRPr lang="he-IL" sz="2000" b="1">
              <a:solidFill>
                <a:schemeClr val="bg2">
                  <a:lumMod val="10000"/>
                </a:schemeClr>
              </a:solidFill>
              <a:latin typeface="Calibri" panose="020F0502020204030204" pitchFamily="34" charset="0"/>
              <a:cs typeface="Calibri" panose="020F0502020204030204" pitchFamily="34" charset="0"/>
            </a:endParaRPr>
          </a:p>
        </p:txBody>
      </p:sp>
      <p:sp>
        <p:nvSpPr>
          <p:cNvPr id="61" name="תיבת טקסט 60">
            <a:extLst>
              <a:ext uri="{FF2B5EF4-FFF2-40B4-BE49-F238E27FC236}">
                <a16:creationId xmlns:a16="http://schemas.microsoft.com/office/drawing/2014/main" id="{4080F446-8C2D-4514-B9CF-2C31800A6210}"/>
              </a:ext>
            </a:extLst>
          </p:cNvPr>
          <p:cNvSpPr txBox="1"/>
          <p:nvPr/>
        </p:nvSpPr>
        <p:spPr>
          <a:xfrm>
            <a:off x="4757223" y="4575194"/>
            <a:ext cx="4365368" cy="707886"/>
          </a:xfrm>
          <a:prstGeom prst="rect">
            <a:avLst/>
          </a:prstGeom>
          <a:noFill/>
        </p:spPr>
        <p:txBody>
          <a:bodyPr wrap="square">
            <a:spAutoFit/>
          </a:bodyPr>
          <a:lstStyle/>
          <a:p>
            <a:pPr algn="r" rtl="1"/>
            <a:r>
              <a:rPr lang="ar-AE" sz="2000">
                <a:solidFill>
                  <a:schemeClr val="bg2">
                    <a:lumMod val="10000"/>
                  </a:schemeClr>
                </a:solidFill>
                <a:latin typeface="Calibri" panose="020F0502020204030204" pitchFamily="34" charset="0"/>
                <a:cs typeface="Calibri" panose="020F0502020204030204" pitchFamily="34" charset="0"/>
              </a:rPr>
              <a:t>يتم تسجيل الدخول إلى الحساب باستخدام </a:t>
            </a:r>
            <a:r>
              <a:rPr lang="ar-AE" sz="2000" b="1">
                <a:solidFill>
                  <a:schemeClr val="bg2">
                    <a:lumMod val="10000"/>
                  </a:schemeClr>
                </a:solidFill>
                <a:latin typeface="Calibri" panose="020F0502020204030204" pitchFamily="34" charset="0"/>
                <a:cs typeface="Calibri" panose="020F0502020204030204" pitchFamily="34" charset="0"/>
              </a:rPr>
              <a:t>رمز المستخدم وكلمة المرور</a:t>
            </a:r>
            <a:r>
              <a:rPr lang="ar-AE" sz="2000">
                <a:solidFill>
                  <a:schemeClr val="bg2">
                    <a:lumMod val="10000"/>
                  </a:schemeClr>
                </a:solidFill>
                <a:latin typeface="Calibri" panose="020F0502020204030204" pitchFamily="34" charset="0"/>
                <a:cs typeface="Calibri" panose="020F0502020204030204" pitchFamily="34" charset="0"/>
              </a:rPr>
              <a:t>.</a:t>
            </a:r>
            <a:endParaRPr lang="he-IL" sz="2000">
              <a:solidFill>
                <a:schemeClr val="bg2">
                  <a:lumMod val="10000"/>
                </a:schemeClr>
              </a:solidFill>
              <a:latin typeface="Calibri" panose="020F0502020204030204" pitchFamily="34" charset="0"/>
              <a:cs typeface="Calibri" panose="020F0502020204030204" pitchFamily="34" charset="0"/>
            </a:endParaRPr>
          </a:p>
        </p:txBody>
      </p:sp>
      <p:pic>
        <p:nvPicPr>
          <p:cNvPr id="62" name="Picture 57" descr="Icon&#10;&#10;Description automatically generated">
            <a:extLst>
              <a:ext uri="{FF2B5EF4-FFF2-40B4-BE49-F238E27FC236}">
                <a16:creationId xmlns:a16="http://schemas.microsoft.com/office/drawing/2014/main" id="{E3678A1F-1504-4013-885B-299F289B65E8}"/>
              </a:ext>
            </a:extLst>
          </p:cNvPr>
          <p:cNvPicPr>
            <a:picLocks noChangeAspect="1" noChangeArrowheads="1"/>
          </p:cNvPicPr>
          <p:nvPr/>
        </p:nvPicPr>
        <p:blipFill>
          <a:blip r:embed="rId6">
            <a:biLevel thresh="75000"/>
            <a:extLst>
              <a:ext uri="{28A0092B-C50C-407E-A947-70E740481C1C}">
                <a14:useLocalDpi xmlns:a14="http://schemas.microsoft.com/office/drawing/2010/main" val="0"/>
              </a:ext>
            </a:extLst>
          </a:blip>
          <a:stretch>
            <a:fillRect/>
          </a:stretch>
        </p:blipFill>
        <p:spPr bwMode="auto">
          <a:xfrm>
            <a:off x="11267438" y="4575194"/>
            <a:ext cx="397238" cy="538805"/>
          </a:xfrm>
          <a:prstGeom prst="rect">
            <a:avLst/>
          </a:prstGeom>
          <a:noFill/>
          <a:extLst>
            <a:ext uri="{909E8E84-426E-40DD-AFC4-6F175D3DCCD1}">
              <a14:hiddenFill xmlns:a14="http://schemas.microsoft.com/office/drawing/2010/main">
                <a:solidFill>
                  <a:srgbClr val="FFFFFF"/>
                </a:solidFill>
              </a14:hiddenFill>
            </a:ext>
          </a:extLst>
        </p:spPr>
      </p:pic>
      <p:sp>
        <p:nvSpPr>
          <p:cNvPr id="63" name="תיבת טקסט 62">
            <a:extLst>
              <a:ext uri="{FF2B5EF4-FFF2-40B4-BE49-F238E27FC236}">
                <a16:creationId xmlns:a16="http://schemas.microsoft.com/office/drawing/2014/main" id="{58A24340-3DBB-4880-835A-3D367CD0C046}"/>
              </a:ext>
            </a:extLst>
          </p:cNvPr>
          <p:cNvSpPr txBox="1"/>
          <p:nvPr/>
        </p:nvSpPr>
        <p:spPr>
          <a:xfrm>
            <a:off x="4783318" y="2674778"/>
            <a:ext cx="4365368" cy="1323439"/>
          </a:xfrm>
          <a:prstGeom prst="rect">
            <a:avLst/>
          </a:prstGeom>
          <a:noFill/>
        </p:spPr>
        <p:txBody>
          <a:bodyPr wrap="square">
            <a:spAutoFit/>
          </a:bodyPr>
          <a:lstStyle/>
          <a:p>
            <a:pPr marL="285750" indent="-285750" algn="r" rtl="1">
              <a:buFont typeface="Arial" panose="020B0604020202020204" pitchFamily="34" charset="0"/>
              <a:buChar char="•"/>
            </a:pPr>
            <a:r>
              <a:rPr lang="ar-AE" sz="2000">
                <a:solidFill>
                  <a:schemeClr val="bg2">
                    <a:lumMod val="10000"/>
                  </a:schemeClr>
                </a:solidFill>
                <a:latin typeface="Calibri" panose="020F0502020204030204" pitchFamily="34" charset="0"/>
                <a:cs typeface="Calibri" panose="020F0502020204030204" pitchFamily="34" charset="0"/>
              </a:rPr>
              <a:t>فحص الرصيد</a:t>
            </a:r>
          </a:p>
          <a:p>
            <a:pPr marL="285750" indent="-285750" algn="r" rtl="1">
              <a:buFont typeface="Arial" panose="020B0604020202020204" pitchFamily="34" charset="0"/>
              <a:buChar char="•"/>
            </a:pPr>
            <a:r>
              <a:rPr lang="ar-AE" sz="2000">
                <a:solidFill>
                  <a:schemeClr val="bg2">
                    <a:lumMod val="10000"/>
                  </a:schemeClr>
                </a:solidFill>
                <a:latin typeface="Calibri" panose="020F0502020204030204" pitchFamily="34" charset="0"/>
                <a:cs typeface="Calibri" panose="020F0502020204030204" pitchFamily="34" charset="0"/>
              </a:rPr>
              <a:t>مشاهدة المعاملات في الحساب</a:t>
            </a:r>
          </a:p>
          <a:p>
            <a:pPr marL="285750" indent="-285750" algn="r" rtl="1">
              <a:buFont typeface="Arial" panose="020B0604020202020204" pitchFamily="34" charset="0"/>
              <a:buChar char="•"/>
            </a:pPr>
            <a:r>
              <a:rPr lang="ar-AE" sz="2000">
                <a:solidFill>
                  <a:schemeClr val="bg2">
                    <a:lumMod val="10000"/>
                  </a:schemeClr>
                </a:solidFill>
                <a:latin typeface="Calibri" panose="020F0502020204030204" pitchFamily="34" charset="0"/>
                <a:cs typeface="Calibri" panose="020F0502020204030204" pitchFamily="34" charset="0"/>
              </a:rPr>
              <a:t>مشاهدة معاملات بطاقة الائتمان</a:t>
            </a:r>
          </a:p>
          <a:p>
            <a:pPr marL="285750" indent="-285750" algn="r" rtl="1">
              <a:buFont typeface="Arial" panose="020B0604020202020204" pitchFamily="34" charset="0"/>
              <a:buChar char="•"/>
            </a:pPr>
            <a:r>
              <a:rPr lang="ar-AE" sz="2000">
                <a:solidFill>
                  <a:schemeClr val="bg2">
                    <a:lumMod val="10000"/>
                  </a:schemeClr>
                </a:solidFill>
                <a:latin typeface="Calibri" panose="020F0502020204030204" pitchFamily="34" charset="0"/>
                <a:cs typeface="Calibri" panose="020F0502020204030204" pitchFamily="34" charset="0"/>
              </a:rPr>
              <a:t>إيداع الشيكات بصورة رقمية</a:t>
            </a:r>
            <a:endParaRPr lang="he-IL" sz="2000">
              <a:solidFill>
                <a:schemeClr val="bg2">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971070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t="-7000" b="-7000"/>
          </a:stretch>
        </a:blipFill>
        <a:effectLst/>
      </p:bgPr>
    </p:bg>
    <p:spTree>
      <p:nvGrpSpPr>
        <p:cNvPr id="1" name=""/>
        <p:cNvGrpSpPr/>
        <p:nvPr/>
      </p:nvGrpSpPr>
      <p:grpSpPr>
        <a:xfrm>
          <a:off x="0" y="0"/>
          <a:ext cx="0" cy="0"/>
          <a:chOff x="0" y="0"/>
          <a:chExt cx="0" cy="0"/>
        </a:xfrm>
      </p:grpSpPr>
      <p:sp>
        <p:nvSpPr>
          <p:cNvPr id="53" name="Freeform: Shape 12">
            <a:extLst>
              <a:ext uri="{FF2B5EF4-FFF2-40B4-BE49-F238E27FC236}">
                <a16:creationId xmlns:a16="http://schemas.microsoft.com/office/drawing/2014/main" id="{3C6B029E-11A2-4897-A6E4-B1BB6F558E05}"/>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54" name="תיבת טקסט 53">
            <a:extLst>
              <a:ext uri="{FF2B5EF4-FFF2-40B4-BE49-F238E27FC236}">
                <a16:creationId xmlns:a16="http://schemas.microsoft.com/office/drawing/2014/main" id="{800E1C95-FD79-4545-A327-5EBFF0EB39B6}"/>
              </a:ext>
            </a:extLst>
          </p:cNvPr>
          <p:cNvSpPr txBox="1"/>
          <p:nvPr/>
        </p:nvSpPr>
        <p:spPr>
          <a:xfrm>
            <a:off x="0" y="71899"/>
            <a:ext cx="12164291" cy="584775"/>
          </a:xfrm>
          <a:prstGeom prst="rect">
            <a:avLst/>
          </a:prstGeom>
          <a:noFill/>
        </p:spPr>
        <p:txBody>
          <a:bodyPr wrap="square" rtlCol="1">
            <a:spAutoFit/>
          </a:bodyPr>
          <a:lstStyle/>
          <a:p>
            <a:pPr algn="r" rtl="1"/>
            <a:r>
              <a:rPr lang="ar-AE" sz="3200" b="1">
                <a:solidFill>
                  <a:schemeClr val="bg1"/>
                </a:solidFill>
                <a:latin typeface="Calibri" panose="020F0502020204030204" pitchFamily="34" charset="0"/>
                <a:cs typeface="Calibri" panose="020F0502020204030204" pitchFamily="34" charset="0"/>
              </a:rPr>
              <a:t>نُلخص: إن الخدمات المصرفية الرقمية تجعل الحياة أكثر راحة</a:t>
            </a:r>
            <a:endParaRPr lang="he-IL" sz="3200" b="1">
              <a:solidFill>
                <a:schemeClr val="bg1"/>
              </a:solidFill>
              <a:latin typeface="Calibri" panose="020F0502020204030204" pitchFamily="34" charset="0"/>
              <a:cs typeface="Calibri" panose="020F0502020204030204" pitchFamily="34" charset="0"/>
            </a:endParaRPr>
          </a:p>
        </p:txBody>
      </p:sp>
      <p:sp>
        <p:nvSpPr>
          <p:cNvPr id="6" name="מלבן 5">
            <a:extLst>
              <a:ext uri="{FF2B5EF4-FFF2-40B4-BE49-F238E27FC236}">
                <a16:creationId xmlns:a16="http://schemas.microsoft.com/office/drawing/2014/main" id="{85D61F01-3BAF-4899-8E1A-464E8384FD04}"/>
              </a:ext>
            </a:extLst>
          </p:cNvPr>
          <p:cNvSpPr/>
          <p:nvPr/>
        </p:nvSpPr>
        <p:spPr>
          <a:xfrm>
            <a:off x="27709" y="4848225"/>
            <a:ext cx="12164291" cy="14605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Rectangle 18">
            <a:extLst>
              <a:ext uri="{FF2B5EF4-FFF2-40B4-BE49-F238E27FC236}">
                <a16:creationId xmlns:a16="http://schemas.microsoft.com/office/drawing/2014/main" id="{CA99B54B-B5DC-4570-BA4B-2B2D0DF29718}"/>
              </a:ext>
            </a:extLst>
          </p:cNvPr>
          <p:cNvSpPr/>
          <p:nvPr/>
        </p:nvSpPr>
        <p:spPr>
          <a:xfrm>
            <a:off x="152400" y="4881639"/>
            <a:ext cx="11842757" cy="1107996"/>
          </a:xfrm>
          <a:prstGeom prst="rect">
            <a:avLst/>
          </a:prstGeom>
        </p:spPr>
        <p:txBody>
          <a:bodyPr wrap="square">
            <a:spAutoFit/>
          </a:bodyPr>
          <a:lstStyle/>
          <a:p>
            <a:pPr marL="457200" indent="-457200" algn="r" rtl="1">
              <a:buFont typeface="Arial" panose="020B0604020202020204" pitchFamily="34" charset="0"/>
              <a:buChar char="•"/>
            </a:pPr>
            <a:r>
              <a:rPr lang="ar-AE" sz="2200" dirty="0">
                <a:solidFill>
                  <a:schemeClr val="bg2">
                    <a:lumMod val="10000"/>
                  </a:schemeClr>
                </a:solidFill>
                <a:latin typeface="Calibri" panose="020F0502020204030204" pitchFamily="34" charset="0"/>
                <a:cs typeface="Calibri" panose="020F0502020204030204" pitchFamily="34" charset="0"/>
              </a:rPr>
              <a:t>الخدمات الرقمية موجودة هنا لكي تبقى! استخدموها أيضاً </a:t>
            </a:r>
            <a:r>
              <a:rPr lang="ar-BH" sz="2200" dirty="0">
                <a:solidFill>
                  <a:schemeClr val="bg2">
                    <a:lumMod val="10000"/>
                  </a:schemeClr>
                </a:solidFill>
                <a:latin typeface="Calibri" panose="020F0502020204030204" pitchFamily="34" charset="0"/>
                <a:cs typeface="Calibri" panose="020F0502020204030204" pitchFamily="34" charset="0"/>
              </a:rPr>
              <a:t>للإدارة المالية</a:t>
            </a:r>
            <a:r>
              <a:rPr lang="ar-AE" sz="2200" dirty="0">
                <a:solidFill>
                  <a:schemeClr val="bg2">
                    <a:lumMod val="10000"/>
                  </a:schemeClr>
                </a:solidFill>
                <a:latin typeface="Calibri" panose="020F0502020204030204" pitchFamily="34" charset="0"/>
                <a:cs typeface="Calibri" panose="020F0502020204030204" pitchFamily="34" charset="0"/>
              </a:rPr>
              <a:t>.</a:t>
            </a:r>
          </a:p>
          <a:p>
            <a:pPr marL="457200" indent="-457200" algn="r" rtl="1">
              <a:buFont typeface="Arial" panose="020B0604020202020204" pitchFamily="34" charset="0"/>
              <a:buChar char="•"/>
            </a:pPr>
            <a:r>
              <a:rPr lang="ar-AE" sz="2200" dirty="0">
                <a:solidFill>
                  <a:schemeClr val="bg2">
                    <a:lumMod val="10000"/>
                  </a:schemeClr>
                </a:solidFill>
                <a:latin typeface="Calibri" panose="020F0502020204030204" pitchFamily="34" charset="0"/>
                <a:cs typeface="Calibri" panose="020F0502020204030204" pitchFamily="34" charset="0"/>
              </a:rPr>
              <a:t>استغلوا مزايا الخدمات المصرفية الرقمية: متوفرة، مريحة وأقل تكلفة.</a:t>
            </a:r>
          </a:p>
          <a:p>
            <a:pPr marL="457200" indent="-457200" algn="r" rtl="1">
              <a:buFont typeface="Arial" panose="020B0604020202020204" pitchFamily="34" charset="0"/>
              <a:buChar char="•"/>
            </a:pPr>
            <a:r>
              <a:rPr lang="ar-AE" sz="2200" dirty="0">
                <a:solidFill>
                  <a:schemeClr val="bg2">
                    <a:lumMod val="10000"/>
                  </a:schemeClr>
                </a:solidFill>
                <a:latin typeface="Calibri" panose="020F0502020204030204" pitchFamily="34" charset="0"/>
                <a:cs typeface="Calibri" panose="020F0502020204030204" pitchFamily="34" charset="0"/>
              </a:rPr>
              <a:t>سيساعد الوصول السريع في جميع الأوقات إلى المعلومات بصورة مستقلة الى السلوك الاقتصادي الذكي والمستقل.</a:t>
            </a:r>
            <a:endParaRPr lang="he-IL" sz="2200" dirty="0">
              <a:solidFill>
                <a:schemeClr val="bg2">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865994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t="-2000" b="-2000"/>
          </a:stretch>
        </a:blipFill>
        <a:effectLst/>
      </p:bgPr>
    </p:bg>
    <p:spTree>
      <p:nvGrpSpPr>
        <p:cNvPr id="1" name=""/>
        <p:cNvGrpSpPr/>
        <p:nvPr/>
      </p:nvGrpSpPr>
      <p:grpSpPr>
        <a:xfrm>
          <a:off x="0" y="0"/>
          <a:ext cx="0" cy="0"/>
          <a:chOff x="0" y="0"/>
          <a:chExt cx="0" cy="0"/>
        </a:xfrm>
      </p:grpSpPr>
      <p:pic>
        <p:nvPicPr>
          <p:cNvPr id="8" name="נכון">
            <a:extLst>
              <a:ext uri="{FF2B5EF4-FFF2-40B4-BE49-F238E27FC236}">
                <a16:creationId xmlns:a16="http://schemas.microsoft.com/office/drawing/2014/main" id="{16FED0DF-678B-4CB0-8E4F-02B08AD210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0495" y="2467346"/>
            <a:ext cx="810978" cy="765924"/>
          </a:xfrm>
          <a:prstGeom prst="rect">
            <a:avLst/>
          </a:prstGeom>
        </p:spPr>
      </p:pic>
      <p:pic>
        <p:nvPicPr>
          <p:cNvPr id="9" name="נכון">
            <a:extLst>
              <a:ext uri="{FF2B5EF4-FFF2-40B4-BE49-F238E27FC236}">
                <a16:creationId xmlns:a16="http://schemas.microsoft.com/office/drawing/2014/main" id="{43DBCF6F-FB9A-4BB0-9478-12184ADAB3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1322" y="1147137"/>
            <a:ext cx="810978" cy="765924"/>
          </a:xfrm>
          <a:prstGeom prst="rect">
            <a:avLst/>
          </a:prstGeom>
        </p:spPr>
      </p:pic>
      <p:pic>
        <p:nvPicPr>
          <p:cNvPr id="10" name="נכון">
            <a:extLst>
              <a:ext uri="{FF2B5EF4-FFF2-40B4-BE49-F238E27FC236}">
                <a16:creationId xmlns:a16="http://schemas.microsoft.com/office/drawing/2014/main" id="{FD36417F-69A9-4F25-B1F6-115E24D24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6214" y="2400172"/>
            <a:ext cx="810978" cy="765924"/>
          </a:xfrm>
          <a:prstGeom prst="rect">
            <a:avLst/>
          </a:prstGeom>
        </p:spPr>
      </p:pic>
      <p:pic>
        <p:nvPicPr>
          <p:cNvPr id="11" name="נכון">
            <a:extLst>
              <a:ext uri="{FF2B5EF4-FFF2-40B4-BE49-F238E27FC236}">
                <a16:creationId xmlns:a16="http://schemas.microsoft.com/office/drawing/2014/main" id="{A31A1D54-D3C7-418D-B19D-CEAB2D56A8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4295" y="1032246"/>
            <a:ext cx="810978" cy="765924"/>
          </a:xfrm>
          <a:prstGeom prst="rect">
            <a:avLst/>
          </a:prstGeom>
        </p:spPr>
      </p:pic>
      <p:sp>
        <p:nvSpPr>
          <p:cNvPr id="12" name="Rectangle 18">
            <a:extLst>
              <a:ext uri="{FF2B5EF4-FFF2-40B4-BE49-F238E27FC236}">
                <a16:creationId xmlns:a16="http://schemas.microsoft.com/office/drawing/2014/main" id="{300624A9-4356-48C9-BEFA-372B8A30A069}"/>
              </a:ext>
            </a:extLst>
          </p:cNvPr>
          <p:cNvSpPr/>
          <p:nvPr/>
        </p:nvSpPr>
        <p:spPr>
          <a:xfrm rot="20976024">
            <a:off x="9401112" y="2250144"/>
            <a:ext cx="1610590" cy="1200329"/>
          </a:xfrm>
          <a:prstGeom prst="rect">
            <a:avLst/>
          </a:prstGeom>
        </p:spPr>
        <p:txBody>
          <a:bodyPr wrap="square">
            <a:spAutoFit/>
          </a:bodyPr>
          <a:lstStyle/>
          <a:p>
            <a:pPr algn="r" rtl="1"/>
            <a:r>
              <a:rPr lang="ar-AE" sz="2400">
                <a:solidFill>
                  <a:schemeClr val="bg2">
                    <a:lumMod val="10000"/>
                  </a:schemeClr>
                </a:solidFill>
                <a:latin typeface="Calibri" panose="020F0502020204030204" pitchFamily="34" charset="0"/>
                <a:cs typeface="Calibri" panose="020F0502020204030204" pitchFamily="34" charset="0"/>
              </a:rPr>
              <a:t>كيف ندير </a:t>
            </a:r>
            <a:r>
              <a:rPr lang="ar-AE" sz="2400" b="1">
                <a:solidFill>
                  <a:schemeClr val="bg2">
                    <a:lumMod val="10000"/>
                  </a:schemeClr>
                </a:solidFill>
                <a:latin typeface="Calibri" panose="020F0502020204030204" pitchFamily="34" charset="0"/>
                <a:cs typeface="Calibri" panose="020F0502020204030204" pitchFamily="34" charset="0"/>
              </a:rPr>
              <a:t>ميزانية</a:t>
            </a:r>
            <a:r>
              <a:rPr lang="ar-AE" sz="2400">
                <a:solidFill>
                  <a:schemeClr val="bg2">
                    <a:lumMod val="10000"/>
                  </a:schemeClr>
                </a:solidFill>
                <a:latin typeface="Calibri" panose="020F0502020204030204" pitchFamily="34" charset="0"/>
                <a:cs typeface="Calibri" panose="020F0502020204030204" pitchFamily="34" charset="0"/>
              </a:rPr>
              <a:t> متوازنة؟</a:t>
            </a:r>
            <a:endParaRPr lang="he-IL" sz="2400">
              <a:solidFill>
                <a:schemeClr val="bg2">
                  <a:lumMod val="10000"/>
                </a:schemeClr>
              </a:solidFill>
              <a:latin typeface="Calibri" panose="020F0502020204030204" pitchFamily="34" charset="0"/>
              <a:cs typeface="Calibri" panose="020F0502020204030204" pitchFamily="34" charset="0"/>
            </a:endParaRPr>
          </a:p>
        </p:txBody>
      </p:sp>
      <p:sp>
        <p:nvSpPr>
          <p:cNvPr id="13" name="Rectangle 18">
            <a:extLst>
              <a:ext uri="{FF2B5EF4-FFF2-40B4-BE49-F238E27FC236}">
                <a16:creationId xmlns:a16="http://schemas.microsoft.com/office/drawing/2014/main" id="{252C6D85-2DF1-48F5-8A66-9468BF93D96A}"/>
              </a:ext>
            </a:extLst>
          </p:cNvPr>
          <p:cNvSpPr/>
          <p:nvPr/>
        </p:nvSpPr>
        <p:spPr>
          <a:xfrm rot="393654">
            <a:off x="3975038" y="3198024"/>
            <a:ext cx="1610590" cy="1569660"/>
          </a:xfrm>
          <a:prstGeom prst="rect">
            <a:avLst/>
          </a:prstGeom>
        </p:spPr>
        <p:txBody>
          <a:bodyPr wrap="square">
            <a:spAutoFit/>
          </a:bodyPr>
          <a:lstStyle/>
          <a:p>
            <a:pPr algn="r" rtl="1"/>
            <a:r>
              <a:rPr lang="ar-AE" sz="2400">
                <a:solidFill>
                  <a:schemeClr val="bg2">
                    <a:lumMod val="10000"/>
                  </a:schemeClr>
                </a:solidFill>
                <a:latin typeface="Calibri" panose="020F0502020204030204" pitchFamily="34" charset="0"/>
                <a:cs typeface="Calibri" panose="020F0502020204030204" pitchFamily="34" charset="0"/>
              </a:rPr>
              <a:t>كيف نتعامل بشكل صحيح مع </a:t>
            </a:r>
            <a:r>
              <a:rPr lang="ar-AE" sz="2400" b="1">
                <a:solidFill>
                  <a:schemeClr val="bg2">
                    <a:lumMod val="10000"/>
                  </a:schemeClr>
                </a:solidFill>
                <a:latin typeface="Calibri" panose="020F0502020204030204" pitchFamily="34" charset="0"/>
                <a:cs typeface="Calibri" panose="020F0502020204030204" pitchFamily="34" charset="0"/>
              </a:rPr>
              <a:t>بطاقات الائتمان</a:t>
            </a:r>
            <a:r>
              <a:rPr lang="ar-AE" sz="2400">
                <a:solidFill>
                  <a:schemeClr val="bg2">
                    <a:lumMod val="10000"/>
                  </a:schemeClr>
                </a:solidFill>
                <a:latin typeface="Calibri" panose="020F0502020204030204" pitchFamily="34" charset="0"/>
                <a:cs typeface="Calibri" panose="020F0502020204030204" pitchFamily="34" charset="0"/>
              </a:rPr>
              <a:t>؟</a:t>
            </a:r>
          </a:p>
        </p:txBody>
      </p:sp>
      <p:sp>
        <p:nvSpPr>
          <p:cNvPr id="14" name="Rectangle 18">
            <a:extLst>
              <a:ext uri="{FF2B5EF4-FFF2-40B4-BE49-F238E27FC236}">
                <a16:creationId xmlns:a16="http://schemas.microsoft.com/office/drawing/2014/main" id="{7EE093D8-64BF-44D2-86E3-A57A844A95E5}"/>
              </a:ext>
            </a:extLst>
          </p:cNvPr>
          <p:cNvSpPr/>
          <p:nvPr/>
        </p:nvSpPr>
        <p:spPr>
          <a:xfrm rot="767999">
            <a:off x="1239055" y="1488080"/>
            <a:ext cx="1610590" cy="2308324"/>
          </a:xfrm>
          <a:prstGeom prst="rect">
            <a:avLst/>
          </a:prstGeom>
        </p:spPr>
        <p:txBody>
          <a:bodyPr wrap="square">
            <a:spAutoFit/>
          </a:bodyPr>
          <a:lstStyle/>
          <a:p>
            <a:pPr algn="r" rtl="1"/>
            <a:r>
              <a:rPr lang="ar-AE" sz="2400" dirty="0">
                <a:solidFill>
                  <a:schemeClr val="bg2">
                    <a:lumMod val="10000"/>
                  </a:schemeClr>
                </a:solidFill>
                <a:latin typeface="Calibri" panose="020F0502020204030204" pitchFamily="34" charset="0"/>
                <a:cs typeface="Calibri" panose="020F0502020204030204" pitchFamily="34" charset="0"/>
              </a:rPr>
              <a:t>ما الذي يمكن أن تفعله </a:t>
            </a:r>
            <a:r>
              <a:rPr lang="ar-AE" sz="2400" b="1" dirty="0">
                <a:solidFill>
                  <a:schemeClr val="bg2">
                    <a:lumMod val="10000"/>
                  </a:schemeClr>
                </a:solidFill>
                <a:latin typeface="Calibri" panose="020F0502020204030204" pitchFamily="34" charset="0"/>
                <a:cs typeface="Calibri" panose="020F0502020204030204" pitchFamily="34" charset="0"/>
              </a:rPr>
              <a:t>الخدمات المصرفية الرقمية</a:t>
            </a:r>
            <a:r>
              <a:rPr lang="ar-BH" sz="2400" b="1" dirty="0">
                <a:solidFill>
                  <a:schemeClr val="bg2">
                    <a:lumMod val="10000"/>
                  </a:schemeClr>
                </a:solidFill>
                <a:latin typeface="Calibri" panose="020F0502020204030204" pitchFamily="34" charset="0"/>
                <a:cs typeface="Calibri" panose="020F0502020204030204" pitchFamily="34" charset="0"/>
              </a:rPr>
              <a:t>/ </a:t>
            </a:r>
            <a:r>
              <a:rPr lang="ar-BH" sz="2400" b="1" dirty="0">
                <a:solidFill>
                  <a:srgbClr val="E7E6E6">
                    <a:lumMod val="10000"/>
                  </a:srgbClr>
                </a:solidFill>
                <a:latin typeface="Calibri" panose="020F0502020204030204" pitchFamily="34" charset="0"/>
                <a:cs typeface="Calibri" panose="020F0502020204030204" pitchFamily="34" charset="0"/>
              </a:rPr>
              <a:t>ديجيتالية؟</a:t>
            </a:r>
            <a:endParaRPr lang="he-IL" sz="2400" dirty="0">
              <a:solidFill>
                <a:schemeClr val="bg2">
                  <a:lumMod val="10000"/>
                </a:schemeClr>
              </a:solidFill>
              <a:latin typeface="Calibri" panose="020F0502020204030204" pitchFamily="34" charset="0"/>
              <a:cs typeface="Calibri" panose="020F0502020204030204" pitchFamily="34" charset="0"/>
            </a:endParaRPr>
          </a:p>
        </p:txBody>
      </p:sp>
      <p:sp>
        <p:nvSpPr>
          <p:cNvPr id="15" name="Rectangle 18">
            <a:extLst>
              <a:ext uri="{FF2B5EF4-FFF2-40B4-BE49-F238E27FC236}">
                <a16:creationId xmlns:a16="http://schemas.microsoft.com/office/drawing/2014/main" id="{15B377D9-A076-4A0B-8EB5-07D68DB75F43}"/>
              </a:ext>
            </a:extLst>
          </p:cNvPr>
          <p:cNvSpPr/>
          <p:nvPr/>
        </p:nvSpPr>
        <p:spPr>
          <a:xfrm rot="21436906">
            <a:off x="6918100" y="3129453"/>
            <a:ext cx="1610590" cy="1569660"/>
          </a:xfrm>
          <a:prstGeom prst="rect">
            <a:avLst/>
          </a:prstGeom>
        </p:spPr>
        <p:txBody>
          <a:bodyPr wrap="square">
            <a:spAutoFit/>
          </a:bodyPr>
          <a:lstStyle/>
          <a:p>
            <a:pPr algn="r" rtl="1"/>
            <a:r>
              <a:rPr lang="ar-AE" sz="2400" dirty="0">
                <a:solidFill>
                  <a:schemeClr val="bg2">
                    <a:lumMod val="10000"/>
                  </a:schemeClr>
                </a:solidFill>
                <a:latin typeface="Calibri" panose="020F0502020204030204" pitchFamily="34" charset="0"/>
                <a:cs typeface="Calibri" panose="020F0502020204030204" pitchFamily="34" charset="0"/>
              </a:rPr>
              <a:t>كيف يُمكن أن تساعد </a:t>
            </a:r>
            <a:r>
              <a:rPr lang="ar-AE" sz="2400" b="1" dirty="0">
                <a:solidFill>
                  <a:schemeClr val="bg2">
                    <a:lumMod val="10000"/>
                  </a:schemeClr>
                </a:solidFill>
                <a:latin typeface="Calibri" panose="020F0502020204030204" pitchFamily="34" charset="0"/>
                <a:cs typeface="Calibri" panose="020F0502020204030204" pitchFamily="34" charset="0"/>
              </a:rPr>
              <a:t>الهوية </a:t>
            </a:r>
            <a:r>
              <a:rPr lang="ar-BH" sz="2400" b="1" dirty="0">
                <a:solidFill>
                  <a:schemeClr val="bg2">
                    <a:lumMod val="10000"/>
                  </a:schemeClr>
                </a:solidFill>
                <a:latin typeface="Calibri" panose="020F0502020204030204" pitchFamily="34" charset="0"/>
                <a:cs typeface="Calibri" panose="020F0502020204030204" pitchFamily="34" charset="0"/>
              </a:rPr>
              <a:t>البنكية</a:t>
            </a:r>
            <a:r>
              <a:rPr lang="ar-AE" sz="2400" b="1" dirty="0">
                <a:solidFill>
                  <a:schemeClr val="bg2">
                    <a:lumMod val="10000"/>
                  </a:schemeClr>
                </a:solidFill>
                <a:latin typeface="Calibri" panose="020F0502020204030204" pitchFamily="34" charset="0"/>
                <a:cs typeface="Calibri" panose="020F0502020204030204" pitchFamily="34" charset="0"/>
              </a:rPr>
              <a:t> </a:t>
            </a:r>
            <a:r>
              <a:rPr lang="ar-AE" sz="2400" dirty="0">
                <a:solidFill>
                  <a:schemeClr val="bg2">
                    <a:lumMod val="10000"/>
                  </a:schemeClr>
                </a:solidFill>
                <a:latin typeface="Calibri" panose="020F0502020204030204" pitchFamily="34" charset="0"/>
                <a:cs typeface="Calibri" panose="020F0502020204030204" pitchFamily="34" charset="0"/>
              </a:rPr>
              <a:t>على توفير المال؟</a:t>
            </a:r>
          </a:p>
        </p:txBody>
      </p:sp>
    </p:spTree>
    <p:extLst>
      <p:ext uri="{BB962C8B-B14F-4D97-AF65-F5344CB8AC3E}">
        <p14:creationId xmlns:p14="http://schemas.microsoft.com/office/powerpoint/2010/main" val="40551835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2">
            <a:extLst>
              <a:ext uri="{FF2B5EF4-FFF2-40B4-BE49-F238E27FC236}">
                <a16:creationId xmlns:a16="http://schemas.microsoft.com/office/drawing/2014/main" id="{6D5ADDB5-8ACC-41CD-B844-A98BBE25F8E8}"/>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3" name="תיבת טקסט 2">
            <a:extLst>
              <a:ext uri="{FF2B5EF4-FFF2-40B4-BE49-F238E27FC236}">
                <a16:creationId xmlns:a16="http://schemas.microsoft.com/office/drawing/2014/main" id="{F4BBFFF1-210E-4763-A0FB-0C94D1F0EA5E}"/>
              </a:ext>
            </a:extLst>
          </p:cNvPr>
          <p:cNvSpPr txBox="1"/>
          <p:nvPr/>
        </p:nvSpPr>
        <p:spPr>
          <a:xfrm>
            <a:off x="0" y="71899"/>
            <a:ext cx="12164291" cy="584775"/>
          </a:xfrm>
          <a:prstGeom prst="rect">
            <a:avLst/>
          </a:prstGeom>
          <a:noFill/>
        </p:spPr>
        <p:txBody>
          <a:bodyPr wrap="square" rtlCol="1">
            <a:spAutoFit/>
          </a:bodyPr>
          <a:lstStyle/>
          <a:p>
            <a:pPr algn="r" rtl="1"/>
            <a:r>
              <a:rPr lang="ar-AE" sz="3200" b="1" dirty="0">
                <a:solidFill>
                  <a:schemeClr val="bg1"/>
                </a:solidFill>
                <a:latin typeface="Calibri" panose="020F0502020204030204" pitchFamily="34" charset="0"/>
                <a:cs typeface="Calibri" panose="020F0502020204030204" pitchFamily="34" charset="0"/>
              </a:rPr>
              <a:t>تلخيص اليوم؟</a:t>
            </a:r>
            <a:endParaRPr lang="he-IL" sz="3200" b="1" dirty="0">
              <a:solidFill>
                <a:schemeClr val="bg1"/>
              </a:solidFill>
              <a:latin typeface="Calibri" panose="020F0502020204030204" pitchFamily="34" charset="0"/>
              <a:cs typeface="Calibri" panose="020F0502020204030204" pitchFamily="34" charset="0"/>
            </a:endParaRPr>
          </a:p>
        </p:txBody>
      </p:sp>
      <p:sp>
        <p:nvSpPr>
          <p:cNvPr id="4" name="Rectangle 18">
            <a:extLst>
              <a:ext uri="{FF2B5EF4-FFF2-40B4-BE49-F238E27FC236}">
                <a16:creationId xmlns:a16="http://schemas.microsoft.com/office/drawing/2014/main" id="{2C5AB039-B342-4F6C-986D-F9B064BA3857}"/>
              </a:ext>
            </a:extLst>
          </p:cNvPr>
          <p:cNvSpPr/>
          <p:nvPr/>
        </p:nvSpPr>
        <p:spPr>
          <a:xfrm>
            <a:off x="1784837" y="1480482"/>
            <a:ext cx="7613120" cy="400110"/>
          </a:xfrm>
          <a:prstGeom prst="rect">
            <a:avLst/>
          </a:prstGeom>
        </p:spPr>
        <p:txBody>
          <a:bodyPr wrap="square">
            <a:spAutoFit/>
          </a:bodyPr>
          <a:lstStyle/>
          <a:p>
            <a:pPr algn="r" rtl="1"/>
            <a:r>
              <a:rPr lang="ar-AE" sz="2000">
                <a:solidFill>
                  <a:schemeClr val="bg2">
                    <a:lumMod val="10000"/>
                  </a:schemeClr>
                </a:solidFill>
                <a:latin typeface="Calibri" panose="020F0502020204030204" pitchFamily="34" charset="0"/>
                <a:cs typeface="Calibri" panose="020F0502020204030204" pitchFamily="34" charset="0"/>
              </a:rPr>
              <a:t>تتيح لنا </a:t>
            </a:r>
            <a:r>
              <a:rPr lang="ar-AE" sz="2000" b="1">
                <a:solidFill>
                  <a:schemeClr val="bg2">
                    <a:lumMod val="10000"/>
                  </a:schemeClr>
                </a:solidFill>
                <a:latin typeface="Calibri" panose="020F0502020204030204" pitchFamily="34" charset="0"/>
                <a:cs typeface="Calibri" panose="020F0502020204030204" pitchFamily="34" charset="0"/>
              </a:rPr>
              <a:t>إدارة الميزانية </a:t>
            </a:r>
            <a:r>
              <a:rPr lang="ar-AE" sz="2000">
                <a:solidFill>
                  <a:schemeClr val="bg2">
                    <a:lumMod val="10000"/>
                  </a:schemeClr>
                </a:solidFill>
                <a:latin typeface="Calibri" panose="020F0502020204030204" pitchFamily="34" charset="0"/>
                <a:cs typeface="Calibri" panose="020F0502020204030204" pitchFamily="34" charset="0"/>
              </a:rPr>
              <a:t>من التخطيط لمستقبلنا المالي بحكمة. </a:t>
            </a:r>
          </a:p>
        </p:txBody>
      </p:sp>
      <p:sp>
        <p:nvSpPr>
          <p:cNvPr id="7" name="Rectangle 18">
            <a:extLst>
              <a:ext uri="{FF2B5EF4-FFF2-40B4-BE49-F238E27FC236}">
                <a16:creationId xmlns:a16="http://schemas.microsoft.com/office/drawing/2014/main" id="{5D8A0A4D-3F35-4ECC-9539-682DE63F8B20}"/>
              </a:ext>
            </a:extLst>
          </p:cNvPr>
          <p:cNvSpPr/>
          <p:nvPr/>
        </p:nvSpPr>
        <p:spPr>
          <a:xfrm>
            <a:off x="669074" y="2887400"/>
            <a:ext cx="8728883" cy="400110"/>
          </a:xfrm>
          <a:prstGeom prst="rect">
            <a:avLst/>
          </a:prstGeom>
        </p:spPr>
        <p:txBody>
          <a:bodyPr wrap="square">
            <a:spAutoFit/>
          </a:bodyPr>
          <a:lstStyle/>
          <a:p>
            <a:pPr algn="r" rtl="1"/>
            <a:r>
              <a:rPr lang="ar-AE" sz="2000" dirty="0">
                <a:solidFill>
                  <a:schemeClr val="bg2">
                    <a:lumMod val="10000"/>
                  </a:schemeClr>
                </a:solidFill>
                <a:latin typeface="Calibri" panose="020F0502020204030204" pitchFamily="34" charset="0"/>
                <a:cs typeface="Calibri" panose="020F0502020204030204" pitchFamily="34" charset="0"/>
              </a:rPr>
              <a:t>يتيح لنا استخدام </a:t>
            </a:r>
            <a:r>
              <a:rPr lang="ar-AE" sz="2000" b="1" dirty="0">
                <a:solidFill>
                  <a:schemeClr val="bg2">
                    <a:lumMod val="10000"/>
                  </a:schemeClr>
                </a:solidFill>
                <a:latin typeface="Calibri" panose="020F0502020204030204" pitchFamily="34" charset="0"/>
                <a:cs typeface="Calibri" panose="020F0502020204030204" pitchFamily="34" charset="0"/>
              </a:rPr>
              <a:t>بطاقة الاعتماد </a:t>
            </a:r>
            <a:r>
              <a:rPr lang="ar-AE" sz="2000" dirty="0">
                <a:solidFill>
                  <a:schemeClr val="bg2">
                    <a:lumMod val="10000"/>
                  </a:schemeClr>
                </a:solidFill>
                <a:latin typeface="Calibri" panose="020F0502020204030204" pitchFamily="34" charset="0"/>
                <a:cs typeface="Calibri" panose="020F0502020204030204" pitchFamily="34" charset="0"/>
              </a:rPr>
              <a:t>من تسهيل مبلغ المصاريف وتتبع الدفعات بصورة جارية ومريحة.</a:t>
            </a:r>
          </a:p>
        </p:txBody>
      </p:sp>
      <p:sp>
        <p:nvSpPr>
          <p:cNvPr id="8" name="Rectangle 18">
            <a:extLst>
              <a:ext uri="{FF2B5EF4-FFF2-40B4-BE49-F238E27FC236}">
                <a16:creationId xmlns:a16="http://schemas.microsoft.com/office/drawing/2014/main" id="{8A3F0397-9B9D-41F2-AAD8-C7A82E52FB9E}"/>
              </a:ext>
            </a:extLst>
          </p:cNvPr>
          <p:cNvSpPr/>
          <p:nvPr/>
        </p:nvSpPr>
        <p:spPr>
          <a:xfrm>
            <a:off x="864014" y="4294318"/>
            <a:ext cx="8533943" cy="400110"/>
          </a:xfrm>
          <a:prstGeom prst="rect">
            <a:avLst/>
          </a:prstGeom>
        </p:spPr>
        <p:txBody>
          <a:bodyPr wrap="square">
            <a:spAutoFit/>
          </a:bodyPr>
          <a:lstStyle/>
          <a:p>
            <a:pPr algn="r" rtl="1"/>
            <a:r>
              <a:rPr lang="ar-AE" sz="2000" b="1" dirty="0">
                <a:solidFill>
                  <a:schemeClr val="bg2">
                    <a:lumMod val="10000"/>
                  </a:schemeClr>
                </a:solidFill>
                <a:latin typeface="Calibri" panose="020F0502020204030204" pitchFamily="34" charset="0"/>
                <a:cs typeface="Calibri" panose="020F0502020204030204" pitchFamily="34" charset="0"/>
              </a:rPr>
              <a:t>إجراء المعاملات من خلال الخدمات البنكية الرقمية </a:t>
            </a:r>
            <a:r>
              <a:rPr lang="ar-AE" sz="2000" dirty="0">
                <a:solidFill>
                  <a:schemeClr val="bg2">
                    <a:lumMod val="10000"/>
                  </a:schemeClr>
                </a:solidFill>
                <a:latin typeface="Calibri" panose="020F0502020204030204" pitchFamily="34" charset="0"/>
                <a:cs typeface="Calibri" panose="020F0502020204030204" pitchFamily="34" charset="0"/>
              </a:rPr>
              <a:t>- مُتاح 24/7، راحة، توفير الوقت والمال.</a:t>
            </a:r>
          </a:p>
        </p:txBody>
      </p:sp>
      <p:sp>
        <p:nvSpPr>
          <p:cNvPr id="15" name="Rectangle 18">
            <a:extLst>
              <a:ext uri="{FF2B5EF4-FFF2-40B4-BE49-F238E27FC236}">
                <a16:creationId xmlns:a16="http://schemas.microsoft.com/office/drawing/2014/main" id="{32FA5655-9FA8-4668-A5E3-E5267D988738}"/>
              </a:ext>
            </a:extLst>
          </p:cNvPr>
          <p:cNvSpPr/>
          <p:nvPr/>
        </p:nvSpPr>
        <p:spPr>
          <a:xfrm>
            <a:off x="2541582" y="5701235"/>
            <a:ext cx="6856376" cy="400110"/>
          </a:xfrm>
          <a:prstGeom prst="rect">
            <a:avLst/>
          </a:prstGeom>
        </p:spPr>
        <p:txBody>
          <a:bodyPr wrap="square">
            <a:spAutoFit/>
          </a:bodyPr>
          <a:lstStyle/>
          <a:p>
            <a:pPr algn="r" rtl="1"/>
            <a:r>
              <a:rPr lang="ar-AE" sz="2000" b="1" dirty="0">
                <a:solidFill>
                  <a:schemeClr val="bg2">
                    <a:lumMod val="10000"/>
                  </a:schemeClr>
                </a:solidFill>
                <a:latin typeface="Calibri" panose="020F0502020204030204" pitchFamily="34" charset="0"/>
                <a:cs typeface="Calibri" panose="020F0502020204030204" pitchFamily="34" charset="0"/>
              </a:rPr>
              <a:t>الهوية </a:t>
            </a:r>
            <a:r>
              <a:rPr lang="ar-BH" sz="2000" b="1" dirty="0">
                <a:solidFill>
                  <a:schemeClr val="bg2">
                    <a:lumMod val="10000"/>
                  </a:schemeClr>
                </a:solidFill>
                <a:latin typeface="Calibri" panose="020F0502020204030204" pitchFamily="34" charset="0"/>
                <a:cs typeface="Calibri" panose="020F0502020204030204" pitchFamily="34" charset="0"/>
              </a:rPr>
              <a:t>البنكية</a:t>
            </a:r>
            <a:r>
              <a:rPr lang="ar-AE" sz="2000" b="1" dirty="0">
                <a:solidFill>
                  <a:schemeClr val="bg2">
                    <a:lumMod val="10000"/>
                  </a:schemeClr>
                </a:solidFill>
                <a:latin typeface="Calibri" panose="020F0502020204030204" pitchFamily="34" charset="0"/>
                <a:cs typeface="Calibri" panose="020F0502020204030204" pitchFamily="34" charset="0"/>
              </a:rPr>
              <a:t> - </a:t>
            </a:r>
            <a:r>
              <a:rPr lang="ar-AE" sz="2000" dirty="0">
                <a:solidFill>
                  <a:schemeClr val="bg2">
                    <a:lumMod val="10000"/>
                  </a:schemeClr>
                </a:solidFill>
                <a:latin typeface="Calibri" panose="020F0502020204030204" pitchFamily="34" charset="0"/>
                <a:cs typeface="Calibri" panose="020F0502020204030204" pitchFamily="34" charset="0"/>
              </a:rPr>
              <a:t>المعرفة. الفهم. الإدارة المالية الأفضل.</a:t>
            </a:r>
          </a:p>
        </p:txBody>
      </p:sp>
      <p:pic>
        <p:nvPicPr>
          <p:cNvPr id="24" name="תמונה 23" descr="תמונה שמכילה מקורה, אדום, אביזר, תיק&#10;&#10;התיאור נוצר באופן אוטומטי">
            <a:extLst>
              <a:ext uri="{FF2B5EF4-FFF2-40B4-BE49-F238E27FC236}">
                <a16:creationId xmlns:a16="http://schemas.microsoft.com/office/drawing/2014/main" id="{3FB398A9-F603-2E16-9E96-BE5C3600FFBA}"/>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88626" y="939540"/>
            <a:ext cx="1405852" cy="1145738"/>
          </a:xfrm>
          <a:prstGeom prst="rect">
            <a:avLst/>
          </a:prstGeom>
        </p:spPr>
      </p:pic>
      <p:pic>
        <p:nvPicPr>
          <p:cNvPr id="26" name="תמונה 25">
            <a:extLst>
              <a:ext uri="{FF2B5EF4-FFF2-40B4-BE49-F238E27FC236}">
                <a16:creationId xmlns:a16="http://schemas.microsoft.com/office/drawing/2014/main" id="{D88C2A5D-E216-4BBA-2262-7D085A2CE74F}"/>
              </a:ext>
            </a:extLst>
          </p:cNvPr>
          <p:cNvPicPr>
            <a:picLocks noChangeAspect="1"/>
          </p:cNvPicPr>
          <p:nvPr/>
        </p:nvPicPr>
        <p:blipFill>
          <a:blip r:embed="rId4" cstate="hqprint">
            <a:extLst>
              <a:ext uri="{28A0092B-C50C-407E-A947-70E740481C1C}">
                <a14:useLocalDpi xmlns:a14="http://schemas.microsoft.com/office/drawing/2010/main" val="0"/>
              </a:ext>
            </a:extLst>
          </a:blip>
          <a:srcRect l="13794" t="19674" r="13523" b="34147"/>
          <a:stretch>
            <a:fillRect/>
          </a:stretch>
        </p:blipFill>
        <p:spPr>
          <a:xfrm>
            <a:off x="10195131" y="2648228"/>
            <a:ext cx="1230350" cy="781698"/>
          </a:xfrm>
          <a:prstGeom prst="rect">
            <a:avLst/>
          </a:prstGeom>
        </p:spPr>
      </p:pic>
      <p:pic>
        <p:nvPicPr>
          <p:cNvPr id="28" name="תמונה 27" descr="תמונה שמכילה מחשב נישא, מחשב, מקורה, אלקטרוניקה&#10;&#10;התיאור נוצר באופן אוטומטי">
            <a:extLst>
              <a:ext uri="{FF2B5EF4-FFF2-40B4-BE49-F238E27FC236}">
                <a16:creationId xmlns:a16="http://schemas.microsoft.com/office/drawing/2014/main" id="{602E55F3-6BBE-9A26-1C3D-5B830B70B549}"/>
              </a:ext>
            </a:extLst>
          </p:cNvPr>
          <p:cNvPicPr>
            <a:picLocks noChangeAspect="1"/>
          </p:cNvPicPr>
          <p:nvPr/>
        </p:nvPicPr>
        <p:blipFill>
          <a:blip r:embed="rId5" cstate="hqprint">
            <a:clrChange>
              <a:clrFrom>
                <a:srgbClr val="FFFFFF"/>
              </a:clrFrom>
              <a:clrTo>
                <a:srgbClr val="FFFFFF">
                  <a:alpha val="0"/>
                </a:srgbClr>
              </a:clrTo>
            </a:clrChange>
            <a:extLst>
              <a:ext uri="{BEBA8EAE-BF5A-486C-A8C5-ECC9F3942E4B}">
                <a14:imgProps xmlns:a14="http://schemas.microsoft.com/office/drawing/2010/main">
                  <a14:imgLayer r:embed="rId6">
                    <a14:imgEffect>
                      <a14:artisticPaintStrokes/>
                    </a14:imgEffect>
                  </a14:imgLayer>
                </a14:imgProps>
              </a:ext>
              <a:ext uri="{28A0092B-C50C-407E-A947-70E740481C1C}">
                <a14:useLocalDpi xmlns:a14="http://schemas.microsoft.com/office/drawing/2010/main" val="0"/>
              </a:ext>
            </a:extLst>
          </a:blip>
          <a:stretch>
            <a:fillRect/>
          </a:stretch>
        </p:blipFill>
        <p:spPr>
          <a:xfrm>
            <a:off x="9958038" y="3992876"/>
            <a:ext cx="1718607" cy="1145738"/>
          </a:xfrm>
          <a:prstGeom prst="rect">
            <a:avLst/>
          </a:prstGeom>
        </p:spPr>
      </p:pic>
      <p:pic>
        <p:nvPicPr>
          <p:cNvPr id="32" name="תמונה 31" descr="תמונה שמכילה כלי מטבח&#10;&#10;התיאור נוצר באופן אוטומטי">
            <a:extLst>
              <a:ext uri="{FF2B5EF4-FFF2-40B4-BE49-F238E27FC236}">
                <a16:creationId xmlns:a16="http://schemas.microsoft.com/office/drawing/2014/main" id="{F8BCD632-45C5-D570-2C56-FFF5942299D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048216" y="5601676"/>
            <a:ext cx="1504391" cy="999337"/>
          </a:xfrm>
          <a:prstGeom prst="rect">
            <a:avLst/>
          </a:prstGeom>
        </p:spPr>
      </p:pic>
    </p:spTree>
    <p:extLst>
      <p:ext uri="{BB962C8B-B14F-4D97-AF65-F5344CB8AC3E}">
        <p14:creationId xmlns:p14="http://schemas.microsoft.com/office/powerpoint/2010/main" val="6754592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t="-9000" b="-9000"/>
          </a:stretch>
        </a:blipFill>
        <a:effectLst/>
      </p:bgPr>
    </p:bg>
    <p:spTree>
      <p:nvGrpSpPr>
        <p:cNvPr id="1" name=""/>
        <p:cNvGrpSpPr/>
        <p:nvPr/>
      </p:nvGrpSpPr>
      <p:grpSpPr>
        <a:xfrm>
          <a:off x="0" y="0"/>
          <a:ext cx="0" cy="0"/>
          <a:chOff x="0" y="0"/>
          <a:chExt cx="0" cy="0"/>
        </a:xfrm>
      </p:grpSpPr>
      <p:sp>
        <p:nvSpPr>
          <p:cNvPr id="11" name="Rectangle 18">
            <a:extLst>
              <a:ext uri="{FF2B5EF4-FFF2-40B4-BE49-F238E27FC236}">
                <a16:creationId xmlns:a16="http://schemas.microsoft.com/office/drawing/2014/main" id="{1578F3C2-AD87-4B93-9B99-EC090E25274B}"/>
              </a:ext>
            </a:extLst>
          </p:cNvPr>
          <p:cNvSpPr/>
          <p:nvPr/>
        </p:nvSpPr>
        <p:spPr>
          <a:xfrm>
            <a:off x="3823938" y="893832"/>
            <a:ext cx="3909297" cy="1569660"/>
          </a:xfrm>
          <a:prstGeom prst="rect">
            <a:avLst/>
          </a:prstGeom>
        </p:spPr>
        <p:txBody>
          <a:bodyPr wrap="square">
            <a:spAutoFit/>
          </a:bodyPr>
          <a:lstStyle/>
          <a:p>
            <a:pPr algn="ctr" rtl="1"/>
            <a:r>
              <a:rPr lang="ar-AE" sz="4800" b="1">
                <a:solidFill>
                  <a:srgbClr val="36599A"/>
                </a:solidFill>
                <a:latin typeface="Calibri" panose="020F0502020204030204" pitchFamily="34" charset="0"/>
                <a:cs typeface="Calibri" panose="020F0502020204030204" pitchFamily="34" charset="0"/>
              </a:rPr>
              <a:t>كيف ندير ميزانية متوازنة؟</a:t>
            </a:r>
            <a:endParaRPr lang="he-IL" sz="4800" b="1">
              <a:solidFill>
                <a:srgbClr val="36599A"/>
              </a:solidFill>
              <a:latin typeface="Calibri" panose="020F0502020204030204" pitchFamily="34" charset="0"/>
              <a:cs typeface="Calibri" panose="020F0502020204030204" pitchFamily="34" charset="0"/>
            </a:endParaRPr>
          </a:p>
        </p:txBody>
      </p:sp>
      <p:grpSp>
        <p:nvGrpSpPr>
          <p:cNvPr id="12" name="Group 6" descr="decorative element">
            <a:extLst>
              <a:ext uri="{FF2B5EF4-FFF2-40B4-BE49-F238E27FC236}">
                <a16:creationId xmlns:a16="http://schemas.microsoft.com/office/drawing/2014/main" id="{38564F40-51E1-4622-A32A-954A386C98B9}"/>
              </a:ext>
            </a:extLst>
          </p:cNvPr>
          <p:cNvGrpSpPr/>
          <p:nvPr/>
        </p:nvGrpSpPr>
        <p:grpSpPr>
          <a:xfrm>
            <a:off x="9621169" y="0"/>
            <a:ext cx="2570831" cy="6858001"/>
            <a:chOff x="9621170" y="0"/>
            <a:chExt cx="2570831" cy="6858001"/>
          </a:xfrm>
        </p:grpSpPr>
        <p:sp>
          <p:nvSpPr>
            <p:cNvPr id="13" name="Freeform: Shape 31">
              <a:extLst>
                <a:ext uri="{FF2B5EF4-FFF2-40B4-BE49-F238E27FC236}">
                  <a16:creationId xmlns:a16="http://schemas.microsoft.com/office/drawing/2014/main" id="{76F97ACB-D659-4C08-9E16-B9E344CEFA92}"/>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eeform: Shape 29">
              <a:extLst>
                <a:ext uri="{FF2B5EF4-FFF2-40B4-BE49-F238E27FC236}">
                  <a16:creationId xmlns:a16="http://schemas.microsoft.com/office/drawing/2014/main" id="{DD01F23D-D01B-4DC4-B9D1-9D3AF1B9CD09}"/>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Freeform: Shape 27">
              <a:extLst>
                <a:ext uri="{FF2B5EF4-FFF2-40B4-BE49-F238E27FC236}">
                  <a16:creationId xmlns:a16="http://schemas.microsoft.com/office/drawing/2014/main" id="{516B0F5E-DF46-40D7-A035-17EC57E1C640}"/>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rgbClr val="AC6DA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Freeform: Shape 25">
              <a:extLst>
                <a:ext uri="{FF2B5EF4-FFF2-40B4-BE49-F238E27FC236}">
                  <a16:creationId xmlns:a16="http://schemas.microsoft.com/office/drawing/2014/main" id="{779B5671-2C91-4B19-B919-FDDEDB8A2627}"/>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23">
              <a:extLst>
                <a:ext uri="{FF2B5EF4-FFF2-40B4-BE49-F238E27FC236}">
                  <a16:creationId xmlns:a16="http://schemas.microsoft.com/office/drawing/2014/main" id="{8DA42BAF-C7FE-47D0-BF9C-A0B2B8B243C4}"/>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8" name="Rectangle 36" descr="decorative element">
            <a:extLst>
              <a:ext uri="{FF2B5EF4-FFF2-40B4-BE49-F238E27FC236}">
                <a16:creationId xmlns:a16="http://schemas.microsoft.com/office/drawing/2014/main" id="{33D0BF38-EB01-43DD-8B09-45ED62BA1BEC}"/>
              </a:ext>
            </a:extLst>
          </p:cNvPr>
          <p:cNvSpPr/>
          <p:nvPr/>
        </p:nvSpPr>
        <p:spPr>
          <a:xfrm>
            <a:off x="4051301" y="2433259"/>
            <a:ext cx="4087932" cy="103392"/>
          </a:xfrm>
          <a:prstGeom prst="rect">
            <a:avLst/>
          </a:prstGeom>
          <a:solidFill>
            <a:srgbClr val="365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Rectangle 36" descr="decorative element">
            <a:extLst>
              <a:ext uri="{FF2B5EF4-FFF2-40B4-BE49-F238E27FC236}">
                <a16:creationId xmlns:a16="http://schemas.microsoft.com/office/drawing/2014/main" id="{89405F01-D28D-4803-AC02-C7504266E237}"/>
              </a:ext>
            </a:extLst>
          </p:cNvPr>
          <p:cNvSpPr/>
          <p:nvPr/>
        </p:nvSpPr>
        <p:spPr>
          <a:xfrm>
            <a:off x="4051300" y="872369"/>
            <a:ext cx="4087932" cy="103392"/>
          </a:xfrm>
          <a:prstGeom prst="rect">
            <a:avLst/>
          </a:prstGeom>
          <a:solidFill>
            <a:srgbClr val="365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תרשים זרימה: מחבר 1">
            <a:extLst>
              <a:ext uri="{FF2B5EF4-FFF2-40B4-BE49-F238E27FC236}">
                <a16:creationId xmlns:a16="http://schemas.microsoft.com/office/drawing/2014/main" id="{1B14BECF-D56F-4E04-B5CA-2B5542D2DD39}"/>
              </a:ext>
            </a:extLst>
          </p:cNvPr>
          <p:cNvSpPr/>
          <p:nvPr/>
        </p:nvSpPr>
        <p:spPr>
          <a:xfrm>
            <a:off x="5802921" y="466957"/>
            <a:ext cx="647700" cy="595108"/>
          </a:xfrm>
          <a:prstGeom prst="flowChartConnector">
            <a:avLst/>
          </a:prstGeom>
          <a:solidFill>
            <a:srgbClr val="365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a:t>1</a:t>
            </a:r>
          </a:p>
        </p:txBody>
      </p:sp>
    </p:spTree>
    <p:extLst>
      <p:ext uri="{BB962C8B-B14F-4D97-AF65-F5344CB8AC3E}">
        <p14:creationId xmlns:p14="http://schemas.microsoft.com/office/powerpoint/2010/main" val="42594773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מלבן 7">
            <a:extLst>
              <a:ext uri="{FF2B5EF4-FFF2-40B4-BE49-F238E27FC236}">
                <a16:creationId xmlns:a16="http://schemas.microsoft.com/office/drawing/2014/main" id="{74EA60F4-4875-2D0B-9071-BE4207D1E80A}"/>
              </a:ext>
            </a:extLst>
          </p:cNvPr>
          <p:cNvSpPr/>
          <p:nvPr/>
        </p:nvSpPr>
        <p:spPr>
          <a:xfrm>
            <a:off x="1" y="4848225"/>
            <a:ext cx="12192000" cy="1713654"/>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3" name="TextBox 12"/>
          <p:cNvSpPr txBox="1"/>
          <p:nvPr/>
        </p:nvSpPr>
        <p:spPr>
          <a:xfrm>
            <a:off x="524908" y="4896680"/>
            <a:ext cx="11320722" cy="2496196"/>
          </a:xfrm>
          <a:prstGeom prst="rect">
            <a:avLst/>
          </a:prstGeom>
          <a:noFill/>
        </p:spPr>
        <p:txBody>
          <a:bodyPr wrap="square" rtlCol="1">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SA" sz="2400" b="1" dirty="0">
                <a:solidFill>
                  <a:srgbClr val="4F79A0"/>
                </a:solidFill>
              </a:rPr>
              <a:t>سيتم إجراء التدريب في الفرع الذي تتم فيه إدارة حسابك مجانًا!</a:t>
            </a:r>
            <a:endParaRPr lang="he-IL" b="1" dirty="0">
              <a:solidFill>
                <a:srgbClr val="4F79A0"/>
              </a:solidFill>
            </a:endParaRPr>
          </a:p>
          <a:p>
            <a:pPr marL="285750" indent="-285750" algn="r" rtl="1">
              <a:lnSpc>
                <a:spcPct val="150000"/>
              </a:lnSpc>
              <a:buFont typeface="Arial" panose="020B0604020202020204" pitchFamily="34" charset="0"/>
              <a:buChar char="•"/>
            </a:pPr>
            <a:r>
              <a:rPr lang="ar-SA" dirty="0"/>
              <a:t>سيشمل التدريب الشخصي الإلمام بموقع البنك وتطبيقه ، والقدرة على تتبع نشاط الحساب رقميًا ، وإجراء المعاملات البنكية على الأجهزة الآلية (إيداع النقود ، وإيداع الشيكات ، وما إلى ذلك) والحصول على بطاقة هوية بنكية. </a:t>
            </a:r>
          </a:p>
          <a:p>
            <a:pPr marL="285750" indent="-285750" algn="r" rtl="1">
              <a:lnSpc>
                <a:spcPct val="150000"/>
              </a:lnSpc>
              <a:buFont typeface="Arial" panose="020B0604020202020204" pitchFamily="34" charset="0"/>
              <a:buChar char="•"/>
            </a:pPr>
            <a:r>
              <a:rPr lang="ar-SA" dirty="0"/>
              <a:t>سيقام النشاط خلال شهري سبعة وتسعة 2022</a:t>
            </a:r>
            <a:endParaRPr lang="he-IL" dirty="0"/>
          </a:p>
          <a:p>
            <a:pPr marL="342900" marR="0" lvl="0" indent="-342900" algn="r" defTabSz="457200" rtl="1"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he-IL" sz="18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342900" marR="0" lvl="0" indent="-342900" algn="r" defTabSz="457200" rtl="1"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he-IL" sz="18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p:sp>
        <p:nvSpPr>
          <p:cNvPr id="6" name="Freeform: Shape 12">
            <a:extLst>
              <a:ext uri="{FF2B5EF4-FFF2-40B4-BE49-F238E27FC236}">
                <a16:creationId xmlns:a16="http://schemas.microsoft.com/office/drawing/2014/main" id="{13B7FEF0-89E8-4918-9EDF-C54C994730FC}"/>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ounded Rectangle 66">
            <a:extLst>
              <a:ext uri="{FF2B5EF4-FFF2-40B4-BE49-F238E27FC236}">
                <a16:creationId xmlns:a16="http://schemas.microsoft.com/office/drawing/2014/main" id="{AFD5A56A-CC3A-920D-DCEA-8CFFFD69BB25}"/>
              </a:ext>
            </a:extLst>
          </p:cNvPr>
          <p:cNvSpPr/>
          <p:nvPr/>
        </p:nvSpPr>
        <p:spPr>
          <a:xfrm>
            <a:off x="524908" y="2074580"/>
            <a:ext cx="4036669" cy="946780"/>
          </a:xfrm>
          <a:prstGeom prst="roundRect">
            <a:avLst>
              <a:gd name="adj" fmla="val 6693"/>
            </a:avLst>
          </a:prstGeom>
          <a:solidFill>
            <a:schemeClr val="bg1">
              <a:alpha val="90000"/>
            </a:schemeClr>
          </a:solidFill>
          <a:ln>
            <a:solidFill>
              <a:srgbClr val="E0E0E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pic>
        <p:nvPicPr>
          <p:cNvPr id="10" name="Picture 67">
            <a:extLst>
              <a:ext uri="{FF2B5EF4-FFF2-40B4-BE49-F238E27FC236}">
                <a16:creationId xmlns:a16="http://schemas.microsoft.com/office/drawing/2014/main" id="{9B2A92F3-7D8E-45A6-827F-75ACD1BE83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3435" y="1668974"/>
            <a:ext cx="720286" cy="615095"/>
          </a:xfrm>
          <a:prstGeom prst="rect">
            <a:avLst/>
          </a:prstGeom>
        </p:spPr>
      </p:pic>
      <p:sp>
        <p:nvSpPr>
          <p:cNvPr id="11" name="Rectangle 18">
            <a:extLst>
              <a:ext uri="{FF2B5EF4-FFF2-40B4-BE49-F238E27FC236}">
                <a16:creationId xmlns:a16="http://schemas.microsoft.com/office/drawing/2014/main" id="{DE68FB90-4014-27CF-9EB9-D38E7BEDE65F}"/>
              </a:ext>
            </a:extLst>
          </p:cNvPr>
          <p:cNvSpPr/>
          <p:nvPr/>
        </p:nvSpPr>
        <p:spPr>
          <a:xfrm>
            <a:off x="421213" y="2251982"/>
            <a:ext cx="3863016" cy="707886"/>
          </a:xfrm>
          <a:prstGeom prst="rect">
            <a:avLst/>
          </a:prstGeom>
        </p:spPr>
        <p:txBody>
          <a:bodyPr wrap="square">
            <a:spAutoFit/>
          </a:bodyPr>
          <a:lstStyle/>
          <a:p>
            <a:pPr algn="r" rtl="1"/>
            <a:r>
              <a:rPr lang="ar-SA" sz="2000" dirty="0"/>
              <a:t>لتنسيق التدريب عن طريق مركز</a:t>
            </a:r>
            <a:r>
              <a:rPr lang="he-IL" sz="2000" dirty="0"/>
              <a:t> </a:t>
            </a:r>
            <a:r>
              <a:rPr lang="ar-SA" sz="2000" dirty="0"/>
              <a:t>اتصال</a:t>
            </a:r>
            <a:endParaRPr lang="he-IL" sz="2000" b="1" dirty="0">
              <a:latin typeface="Calibri" panose="020F0502020204030204" pitchFamily="34" charset="0"/>
              <a:cs typeface="Calibri" panose="020F0502020204030204" pitchFamily="34" charset="0"/>
            </a:endParaRPr>
          </a:p>
          <a:p>
            <a:pPr algn="r" rtl="1"/>
            <a:r>
              <a:rPr lang="he-IL" sz="2000" b="1" dirty="0">
                <a:latin typeface="Calibri" panose="020F0502020204030204" pitchFamily="34" charset="0"/>
                <a:cs typeface="Calibri" panose="020F0502020204030204" pitchFamily="34" charset="0"/>
              </a:rPr>
              <a:t>3050* </a:t>
            </a:r>
            <a:r>
              <a:rPr lang="ar-SA" sz="2000" b="1" dirty="0">
                <a:latin typeface="Calibri" panose="020F0502020204030204" pitchFamily="34" charset="0"/>
                <a:cs typeface="Calibri" panose="020F0502020204030204" pitchFamily="34" charset="0"/>
              </a:rPr>
              <a:t>او تطبيق </a:t>
            </a:r>
            <a:r>
              <a:rPr kumimoji="0" lang="en-US" sz="2000" b="0" i="0" u="none" strike="noStrike" kern="1200" cap="none" spc="0" normalizeH="0" baseline="0" noProof="0" dirty="0" err="1">
                <a:ln>
                  <a:noFill/>
                </a:ln>
                <a:solidFill>
                  <a:srgbClr val="E7E6E6">
                    <a:lumMod val="10000"/>
                  </a:srgbClr>
                </a:solidFill>
                <a:effectLst/>
                <a:uLnTx/>
                <a:uFillTx/>
                <a:latin typeface="Calibri" panose="020F0502020204030204" pitchFamily="34" charset="0"/>
                <a:ea typeface="+mn-ea"/>
                <a:cs typeface="Calibri" panose="020F0502020204030204" pitchFamily="34" charset="0"/>
              </a:rPr>
              <a:t>smartmoney.org.il</a:t>
            </a:r>
            <a:r>
              <a:rPr kumimoji="0" lang="en-US" sz="20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rPr>
              <a:t> </a:t>
            </a:r>
          </a:p>
        </p:txBody>
      </p:sp>
      <p:sp>
        <p:nvSpPr>
          <p:cNvPr id="12" name="TextBox 11"/>
          <p:cNvSpPr txBox="1"/>
          <p:nvPr/>
        </p:nvSpPr>
        <p:spPr>
          <a:xfrm>
            <a:off x="1506070" y="178233"/>
            <a:ext cx="10456433" cy="4616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0" cap="none" spc="0" normalizeH="0" baseline="0" noProof="0" dirty="0">
                <a:ln>
                  <a:noFill/>
                </a:ln>
                <a:solidFill>
                  <a:schemeClr val="bg1"/>
                </a:solidFill>
                <a:effectLst/>
                <a:uLnTx/>
                <a:uFillTx/>
              </a:rPr>
              <a:t>هل أنتم مهتمون بالحصول على تدريب شخصي وعملي للخدمات البنكية الرقمية/ الديجاتيلية ؟</a:t>
            </a:r>
            <a:endParaRPr kumimoji="0" lang="he-IL" sz="2400" b="1"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4076316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chOff x="0" y="0"/>
          <a:chExt cx="0" cy="0"/>
        </a:xfrm>
      </p:grpSpPr>
      <p:sp>
        <p:nvSpPr>
          <p:cNvPr id="2" name="Freeform: Shape 12">
            <a:extLst>
              <a:ext uri="{FF2B5EF4-FFF2-40B4-BE49-F238E27FC236}">
                <a16:creationId xmlns:a16="http://schemas.microsoft.com/office/drawing/2014/main" id="{EC2C7095-26FE-4BCD-A3D9-404D8271385A}"/>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3" name="תיבת טקסט 2">
            <a:extLst>
              <a:ext uri="{FF2B5EF4-FFF2-40B4-BE49-F238E27FC236}">
                <a16:creationId xmlns:a16="http://schemas.microsoft.com/office/drawing/2014/main" id="{1641223C-CD90-4D31-BEF9-92AA6CC5D52A}"/>
              </a:ext>
            </a:extLst>
          </p:cNvPr>
          <p:cNvSpPr txBox="1"/>
          <p:nvPr/>
        </p:nvSpPr>
        <p:spPr>
          <a:xfrm>
            <a:off x="0" y="71899"/>
            <a:ext cx="12164291" cy="584775"/>
          </a:xfrm>
          <a:prstGeom prst="rect">
            <a:avLst/>
          </a:prstGeom>
          <a:noFill/>
        </p:spPr>
        <p:txBody>
          <a:bodyPr wrap="square" rtlCol="1">
            <a:spAutoFit/>
          </a:bodyPr>
          <a:lstStyle/>
          <a:p>
            <a:pPr algn="r" rtl="1"/>
            <a:r>
              <a:rPr lang="ar-AE" sz="3200" b="1">
                <a:solidFill>
                  <a:schemeClr val="bg1"/>
                </a:solidFill>
                <a:latin typeface="Calibri" panose="020F0502020204030204" pitchFamily="34" charset="0"/>
                <a:cs typeface="Calibri" panose="020F0502020204030204" pitchFamily="34" charset="0"/>
              </a:rPr>
              <a:t>نُلخص ونُشارك</a:t>
            </a:r>
            <a:endParaRPr lang="he-IL" sz="3200" b="1">
              <a:solidFill>
                <a:schemeClr val="bg1"/>
              </a:solidFill>
              <a:latin typeface="Calibri" panose="020F0502020204030204" pitchFamily="34" charset="0"/>
              <a:cs typeface="Calibri" panose="020F0502020204030204" pitchFamily="34" charset="0"/>
            </a:endParaRPr>
          </a:p>
        </p:txBody>
      </p:sp>
      <p:sp>
        <p:nvSpPr>
          <p:cNvPr id="4" name="Rectangle 18">
            <a:extLst>
              <a:ext uri="{FF2B5EF4-FFF2-40B4-BE49-F238E27FC236}">
                <a16:creationId xmlns:a16="http://schemas.microsoft.com/office/drawing/2014/main" id="{E72E31E1-1AE7-4DBE-A09B-22E4C82ECFEA}"/>
              </a:ext>
            </a:extLst>
          </p:cNvPr>
          <p:cNvSpPr/>
          <p:nvPr/>
        </p:nvSpPr>
        <p:spPr>
          <a:xfrm>
            <a:off x="3032125" y="2507725"/>
            <a:ext cx="4955128" cy="1015663"/>
          </a:xfrm>
          <a:prstGeom prst="rect">
            <a:avLst/>
          </a:prstGeom>
        </p:spPr>
        <p:txBody>
          <a:bodyPr wrap="square">
            <a:spAutoFit/>
          </a:bodyPr>
          <a:lstStyle/>
          <a:p>
            <a:pPr marL="342900" indent="-342900" algn="r" rtl="1">
              <a:buFont typeface="Arial" panose="020B0604020202020204" pitchFamily="34" charset="0"/>
              <a:buChar char="•"/>
            </a:pPr>
            <a:r>
              <a:rPr lang="ar-AE" sz="2000" b="1">
                <a:solidFill>
                  <a:schemeClr val="bg2">
                    <a:lumMod val="10000"/>
                  </a:schemeClr>
                </a:solidFill>
                <a:latin typeface="Calibri" panose="020F0502020204030204" pitchFamily="34" charset="0"/>
                <a:cs typeface="Calibri" panose="020F0502020204030204" pitchFamily="34" charset="0"/>
              </a:rPr>
              <a:t>شيء واحد جديد / مفاجئ تعلمته اليوم</a:t>
            </a:r>
          </a:p>
          <a:p>
            <a:pPr marL="342900" indent="-342900" algn="r" rtl="1">
              <a:buFont typeface="Arial" panose="020B0604020202020204" pitchFamily="34" charset="0"/>
              <a:buChar char="•"/>
            </a:pPr>
            <a:endParaRPr lang="ar-AE" sz="2000" b="1">
              <a:solidFill>
                <a:schemeClr val="bg2">
                  <a:lumMod val="10000"/>
                </a:schemeClr>
              </a:solidFill>
              <a:latin typeface="Calibri" panose="020F0502020204030204" pitchFamily="34" charset="0"/>
              <a:cs typeface="Calibri" panose="020F0502020204030204" pitchFamily="34" charset="0"/>
            </a:endParaRPr>
          </a:p>
          <a:p>
            <a:pPr marL="342900" indent="-342900" algn="r" rtl="1">
              <a:buFont typeface="Arial" panose="020B0604020202020204" pitchFamily="34" charset="0"/>
              <a:buChar char="•"/>
            </a:pPr>
            <a:r>
              <a:rPr lang="ar-AE" sz="2000" b="1">
                <a:solidFill>
                  <a:schemeClr val="bg2">
                    <a:lumMod val="10000"/>
                  </a:schemeClr>
                </a:solidFill>
                <a:latin typeface="Calibri" panose="020F0502020204030204" pitchFamily="34" charset="0"/>
                <a:cs typeface="Calibri" panose="020F0502020204030204" pitchFamily="34" charset="0"/>
              </a:rPr>
              <a:t>شيء واحد أخطط لفعله غدا</a:t>
            </a:r>
            <a:endParaRPr lang="he-IL" sz="2000">
              <a:solidFill>
                <a:schemeClr val="bg2">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774696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טקסט, אדם&#10;&#10;התיאור נוצר באופן אוטומטי">
            <a:extLst>
              <a:ext uri="{FF2B5EF4-FFF2-40B4-BE49-F238E27FC236}">
                <a16:creationId xmlns:a16="http://schemas.microsoft.com/office/drawing/2014/main" id="{D7E5DA3C-BE1F-4A54-B321-4251CA4DD29D}"/>
              </a:ext>
            </a:extLst>
          </p:cNvPr>
          <p:cNvPicPr>
            <a:picLocks noChangeAspect="1"/>
          </p:cNvPicPr>
          <p:nvPr/>
        </p:nvPicPr>
        <p:blipFill>
          <a:blip r:embed="rId3">
            <a:extLst>
              <a:ext uri="{28A0092B-C50C-407E-A947-70E740481C1C}">
                <a14:useLocalDpi xmlns:a14="http://schemas.microsoft.com/office/drawing/2010/main" val="0"/>
              </a:ext>
            </a:extLst>
          </a:blip>
          <a:srcRect t="14013"/>
          <a:stretch>
            <a:fillRect/>
          </a:stretch>
        </p:blipFill>
        <p:spPr>
          <a:xfrm>
            <a:off x="12133" y="0"/>
            <a:ext cx="12179867" cy="6858000"/>
          </a:xfrm>
          <a:prstGeom prst="rect">
            <a:avLst/>
          </a:prstGeom>
        </p:spPr>
      </p:pic>
      <p:sp>
        <p:nvSpPr>
          <p:cNvPr id="5" name="Rectangle 18">
            <a:extLst>
              <a:ext uri="{FF2B5EF4-FFF2-40B4-BE49-F238E27FC236}">
                <a16:creationId xmlns:a16="http://schemas.microsoft.com/office/drawing/2014/main" id="{6804BEF3-F3CA-4BB9-ACBB-41353A0786B2}"/>
              </a:ext>
            </a:extLst>
          </p:cNvPr>
          <p:cNvSpPr/>
          <p:nvPr/>
        </p:nvSpPr>
        <p:spPr>
          <a:xfrm>
            <a:off x="1092200" y="1438102"/>
            <a:ext cx="3998197" cy="2308324"/>
          </a:xfrm>
          <a:prstGeom prst="rect">
            <a:avLst/>
          </a:prstGeom>
        </p:spPr>
        <p:txBody>
          <a:bodyPr wrap="square">
            <a:spAutoFit/>
          </a:bodyPr>
          <a:lstStyle/>
          <a:p>
            <a:pPr marL="0" marR="0" lvl="0" indent="0" algn="r" defTabSz="914400" rtl="1" eaLnBrk="1" fontAlgn="auto" latinLnBrk="0" hangingPunct="1">
              <a:lnSpc>
                <a:spcPct val="100000"/>
              </a:lnSpc>
              <a:spcBef>
                <a:spcPct val="0"/>
              </a:spcBef>
              <a:spcAft>
                <a:spcPct val="0"/>
              </a:spcAft>
              <a:buClrTx/>
              <a:buSzTx/>
              <a:buFontTx/>
              <a:buNone/>
              <a:defRPr/>
            </a:pPr>
            <a:r>
              <a:rPr lang="ar-AE" sz="4800" b="1" noProof="0">
                <a:solidFill>
                  <a:prstClr val="white"/>
                </a:solidFill>
                <a:latin typeface="Calibri" panose="020F0502020204030204" pitchFamily="34" charset="0"/>
                <a:cs typeface="Calibri" panose="020F0502020204030204" pitchFamily="34" charset="0"/>
              </a:rPr>
              <a:t>الإدارة المالية السليمة - الكرة الآن بين يديكم!</a:t>
            </a:r>
            <a:endParaRPr kumimoji="0" lang="he-IL" sz="4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14">
            <a:extLst>
              <a:ext uri="{FF2B5EF4-FFF2-40B4-BE49-F238E27FC236}">
                <a16:creationId xmlns:a16="http://schemas.microsoft.com/office/drawing/2014/main" id="{BBAA8147-10FE-4346-BB7D-0BC142F0AF1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6669" y="4870054"/>
            <a:ext cx="2370339" cy="1877933"/>
          </a:xfrm>
          <a:prstGeom prst="rect">
            <a:avLst/>
          </a:prstGeom>
        </p:spPr>
      </p:pic>
    </p:spTree>
    <p:extLst>
      <p:ext uri="{BB962C8B-B14F-4D97-AF65-F5344CB8AC3E}">
        <p14:creationId xmlns:p14="http://schemas.microsoft.com/office/powerpoint/2010/main" val="253963446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תמונה שמכילה מקורה, פרח, צמח&#10;&#10;התיאור נוצר באופן אוטומטי">
            <a:extLst>
              <a:ext uri="{FF2B5EF4-FFF2-40B4-BE49-F238E27FC236}">
                <a16:creationId xmlns:a16="http://schemas.microsoft.com/office/drawing/2014/main" id="{301E6529-BE29-4F27-8328-7D3C3CA6C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241300"/>
            <a:ext cx="12192000" cy="8128000"/>
          </a:xfrm>
          <a:prstGeom prst="rect">
            <a:avLst/>
          </a:prstGeom>
        </p:spPr>
      </p:pic>
      <p:sp>
        <p:nvSpPr>
          <p:cNvPr id="10" name="Freeform: Shape 12">
            <a:extLst>
              <a:ext uri="{FF2B5EF4-FFF2-40B4-BE49-F238E27FC236}">
                <a16:creationId xmlns:a16="http://schemas.microsoft.com/office/drawing/2014/main" id="{6633F439-3BB2-41EB-890A-19683F596DCB}"/>
              </a:ext>
            </a:extLst>
          </p:cNvPr>
          <p:cNvSpPr/>
          <p:nvPr/>
        </p:nvSpPr>
        <p:spPr>
          <a:xfrm flipV="1">
            <a:off x="397164" y="125863"/>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ea typeface="+mn-ea"/>
              <a:cs typeface="+mn-cs"/>
            </a:endParaRPr>
          </a:p>
        </p:txBody>
      </p:sp>
      <p:pic>
        <p:nvPicPr>
          <p:cNvPr id="14" name="תמונה 13">
            <a:extLst>
              <a:ext uri="{FF2B5EF4-FFF2-40B4-BE49-F238E27FC236}">
                <a16:creationId xmlns:a16="http://schemas.microsoft.com/office/drawing/2014/main" id="{99C4922E-32DF-415F-A06D-E97ECB3AA3FF}"/>
              </a:ext>
            </a:extLst>
          </p:cNvPr>
          <p:cNvPicPr>
            <a:picLocks noChangeAspect="1"/>
          </p:cNvPicPr>
          <p:nvPr/>
        </p:nvPicPr>
        <p:blipFill>
          <a:blip r:embed="rId4" cstate="hqprint">
            <a:extLst>
              <a:ext uri="{28A0092B-C50C-407E-A947-70E740481C1C}">
                <a14:useLocalDpi xmlns:a14="http://schemas.microsoft.com/office/drawing/2010/main" val="0"/>
              </a:ext>
            </a:extLst>
          </a:blip>
          <a:srcRect l="76579" t="78071" r="12399"/>
          <a:stretch>
            <a:fillRect/>
          </a:stretch>
        </p:blipFill>
        <p:spPr>
          <a:xfrm>
            <a:off x="11130785" y="1210902"/>
            <a:ext cx="330584" cy="310870"/>
          </a:xfrm>
          <a:prstGeom prst="rect">
            <a:avLst/>
          </a:prstGeom>
        </p:spPr>
      </p:pic>
      <p:pic>
        <p:nvPicPr>
          <p:cNvPr id="15" name="תמונה 14">
            <a:extLst>
              <a:ext uri="{FF2B5EF4-FFF2-40B4-BE49-F238E27FC236}">
                <a16:creationId xmlns:a16="http://schemas.microsoft.com/office/drawing/2014/main" id="{EDA9A19C-07CD-4C56-9DBE-ECE91524D280}"/>
              </a:ext>
            </a:extLst>
          </p:cNvPr>
          <p:cNvPicPr>
            <a:picLocks noChangeAspect="1"/>
          </p:cNvPicPr>
          <p:nvPr/>
        </p:nvPicPr>
        <p:blipFill>
          <a:blip r:embed="rId5" cstate="hqprint">
            <a:extLst>
              <a:ext uri="{28A0092B-C50C-407E-A947-70E740481C1C}">
                <a14:useLocalDpi xmlns:a14="http://schemas.microsoft.com/office/drawing/2010/main" val="0"/>
              </a:ext>
            </a:extLst>
          </a:blip>
          <a:srcRect l="12266" t="-3443" r="73547" b="81943"/>
          <a:stretch>
            <a:fillRect/>
          </a:stretch>
        </p:blipFill>
        <p:spPr>
          <a:xfrm>
            <a:off x="6082145" y="2662956"/>
            <a:ext cx="425521" cy="304800"/>
          </a:xfrm>
          <a:prstGeom prst="rect">
            <a:avLst/>
          </a:prstGeom>
        </p:spPr>
      </p:pic>
      <p:sp>
        <p:nvSpPr>
          <p:cNvPr id="23" name="תיבת טקסט 22">
            <a:extLst>
              <a:ext uri="{FF2B5EF4-FFF2-40B4-BE49-F238E27FC236}">
                <a16:creationId xmlns:a16="http://schemas.microsoft.com/office/drawing/2014/main" id="{088D79DC-C938-4140-9881-48DCA740E6F0}"/>
              </a:ext>
            </a:extLst>
          </p:cNvPr>
          <p:cNvSpPr txBox="1"/>
          <p:nvPr/>
        </p:nvSpPr>
        <p:spPr>
          <a:xfrm>
            <a:off x="0" y="71899"/>
            <a:ext cx="12164291" cy="584775"/>
          </a:xfrm>
          <a:prstGeom prst="rect">
            <a:avLst/>
          </a:prstGeom>
          <a:noFill/>
        </p:spPr>
        <p:txBody>
          <a:bodyPr wrap="square" rtlCol="1">
            <a:spAutoFit/>
          </a:bodyPr>
          <a:lstStyle/>
          <a:p>
            <a:pPr algn="r" rtl="1"/>
            <a:r>
              <a:rPr lang="ar-AE" sz="3200" b="1">
                <a:solidFill>
                  <a:schemeClr val="bg1"/>
                </a:solidFill>
                <a:latin typeface="Calibri" panose="020F0502020204030204" pitchFamily="34" charset="0"/>
                <a:cs typeface="Calibri" panose="020F0502020204030204" pitchFamily="34" charset="0"/>
              </a:rPr>
              <a:t>ماذا قالت سميرة؟</a:t>
            </a:r>
            <a:r>
              <a:rPr lang="he-IL" sz="3200" b="1">
                <a:solidFill>
                  <a:schemeClr val="bg1"/>
                </a:solidFill>
                <a:latin typeface="Calibri" panose="020F0502020204030204" pitchFamily="34" charset="0"/>
                <a:cs typeface="Calibri" panose="020F0502020204030204" pitchFamily="34" charset="0"/>
              </a:rPr>
              <a:t> </a:t>
            </a:r>
          </a:p>
        </p:txBody>
      </p:sp>
      <p:sp>
        <p:nvSpPr>
          <p:cNvPr id="8" name="Rectangle 6">
            <a:extLst>
              <a:ext uri="{FF2B5EF4-FFF2-40B4-BE49-F238E27FC236}">
                <a16:creationId xmlns:a16="http://schemas.microsoft.com/office/drawing/2014/main" id="{2D89E9AA-0E7C-481A-A5A5-F136198309F7}"/>
              </a:ext>
            </a:extLst>
          </p:cNvPr>
          <p:cNvSpPr/>
          <p:nvPr/>
        </p:nvSpPr>
        <p:spPr>
          <a:xfrm>
            <a:off x="6096000" y="1434597"/>
            <a:ext cx="4965323" cy="1815882"/>
          </a:xfrm>
          <a:prstGeom prst="rect">
            <a:avLst/>
          </a:prstGeom>
          <a:noFill/>
        </p:spPr>
        <p:txBody>
          <a:bodyPr wrap="square">
            <a:spAutoFit/>
          </a:bodyPr>
          <a:lstStyle/>
          <a:p>
            <a:pPr algn="r" rtl="1"/>
            <a:r>
              <a:rPr lang="ar-AE" sz="2200">
                <a:solidFill>
                  <a:schemeClr val="bg2">
                    <a:lumMod val="10000"/>
                  </a:schemeClr>
                </a:solidFill>
                <a:latin typeface="Calibri" panose="020F0502020204030204" pitchFamily="34" charset="0"/>
                <a:cs typeface="Calibri" panose="020F0502020204030204" pitchFamily="34" charset="0"/>
              </a:rPr>
              <a:t>خلال شهر رمضان كان لدينا الكثير من المصاريف، وهذا الشهر تلقينا بالفعل دعوة لحفلي زفاف. في الحقيقة أنا لا أعرف ما إذا كان لدينا المال الكافي لكل شيء ...</a:t>
            </a:r>
            <a:endParaRPr lang="he-IL" sz="2400">
              <a:solidFill>
                <a:schemeClr val="bg1"/>
              </a:solidFill>
              <a:latin typeface="Calibri" panose="020F0502020204030204" pitchFamily="34" charset="0"/>
              <a:cs typeface="Calibri" panose="020F0502020204030204" pitchFamily="34" charset="0"/>
            </a:endParaRPr>
          </a:p>
          <a:p>
            <a:pPr algn="r" rtl="1"/>
            <a:r>
              <a:rPr lang="he-IL" sz="2400">
                <a:solidFill>
                  <a:schemeClr val="bg2">
                    <a:lumMod val="10000"/>
                  </a:schemeClr>
                </a:solidFill>
                <a:latin typeface="Calibri" panose="020F0502020204030204" pitchFamily="34" charset="0"/>
                <a:cs typeface="Calibri" panose="020F0502020204030204" pitchFamily="34" charset="0"/>
              </a:rPr>
              <a:t>(</a:t>
            </a:r>
            <a:r>
              <a:rPr lang="ar-AE" sz="2400">
                <a:solidFill>
                  <a:schemeClr val="bg2">
                    <a:lumMod val="10000"/>
                  </a:schemeClr>
                </a:solidFill>
                <a:latin typeface="Calibri" panose="020F0502020204030204" pitchFamily="34" charset="0"/>
                <a:cs typeface="Calibri" panose="020F0502020204030204" pitchFamily="34" charset="0"/>
              </a:rPr>
              <a:t>سميرة</a:t>
            </a:r>
            <a:r>
              <a:rPr lang="he-IL" sz="2400">
                <a:solidFill>
                  <a:schemeClr val="bg2">
                    <a:lumMod val="10000"/>
                  </a:schemeClr>
                </a:solidFill>
                <a:latin typeface="Calibri" panose="020F0502020204030204" pitchFamily="34" charset="0"/>
                <a:cs typeface="Calibri" panose="020F0502020204030204" pitchFamily="34" charset="0"/>
              </a:rPr>
              <a:t>)</a:t>
            </a:r>
          </a:p>
        </p:txBody>
      </p:sp>
      <p:pic>
        <p:nvPicPr>
          <p:cNvPr id="9" name="תמונה 8" descr="תמונה שמכילה אדם, אנשים&#10;&#10;התיאור נוצר באופן אוטומטי">
            <a:extLst>
              <a:ext uri="{FF2B5EF4-FFF2-40B4-BE49-F238E27FC236}">
                <a16:creationId xmlns:a16="http://schemas.microsoft.com/office/drawing/2014/main" id="{C9AE67E9-A831-48A1-8EC8-10DDD6CAD543}"/>
              </a:ext>
            </a:extLst>
          </p:cNvPr>
          <p:cNvPicPr>
            <a:picLocks noChangeAspect="1"/>
          </p:cNvPicPr>
          <p:nvPr/>
        </p:nvPicPr>
        <p:blipFill>
          <a:blip r:embed="rId6">
            <a:extLst>
              <a:ext uri="{28A0092B-C50C-407E-A947-70E740481C1C}">
                <a14:useLocalDpi xmlns:a14="http://schemas.microsoft.com/office/drawing/2010/main" val="0"/>
              </a:ext>
            </a:extLst>
          </a:blip>
          <a:srcRect l="6122" t="218" r="63913" b="50457"/>
          <a:stretch>
            <a:fillRect/>
          </a:stretch>
        </p:blipFill>
        <p:spPr>
          <a:xfrm>
            <a:off x="9537699" y="3484412"/>
            <a:ext cx="1415051" cy="1552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3982409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תרשים זרימה: תהליך 13">
            <a:extLst>
              <a:ext uri="{FF2B5EF4-FFF2-40B4-BE49-F238E27FC236}">
                <a16:creationId xmlns:a16="http://schemas.microsoft.com/office/drawing/2014/main" id="{A5568F2B-2AD0-4193-9CFC-41204DE67E33}"/>
              </a:ext>
            </a:extLst>
          </p:cNvPr>
          <p:cNvSpPr/>
          <p:nvPr/>
        </p:nvSpPr>
        <p:spPr>
          <a:xfrm>
            <a:off x="15529" y="0"/>
            <a:ext cx="12192000" cy="6858000"/>
          </a:xfrm>
          <a:prstGeom prst="flowChartProcess">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Freeform: Shape 12">
            <a:extLst>
              <a:ext uri="{FF2B5EF4-FFF2-40B4-BE49-F238E27FC236}">
                <a16:creationId xmlns:a16="http://schemas.microsoft.com/office/drawing/2014/main" id="{B30C5724-C535-4571-B4E8-FF96C8145484}"/>
              </a:ext>
            </a:extLst>
          </p:cNvPr>
          <p:cNvSpPr/>
          <p:nvPr/>
        </p:nvSpPr>
        <p:spPr>
          <a:xfrm flipV="1">
            <a:off x="397164" y="126508"/>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13" name="תיבת טקסט 12">
            <a:extLst>
              <a:ext uri="{FF2B5EF4-FFF2-40B4-BE49-F238E27FC236}">
                <a16:creationId xmlns:a16="http://schemas.microsoft.com/office/drawing/2014/main" id="{A4B33318-E260-43D1-9F04-3C65D63AF472}"/>
              </a:ext>
            </a:extLst>
          </p:cNvPr>
          <p:cNvSpPr txBox="1"/>
          <p:nvPr/>
        </p:nvSpPr>
        <p:spPr>
          <a:xfrm>
            <a:off x="0" y="71899"/>
            <a:ext cx="12164291" cy="584775"/>
          </a:xfrm>
          <a:prstGeom prst="rect">
            <a:avLst/>
          </a:prstGeom>
          <a:noFill/>
        </p:spPr>
        <p:txBody>
          <a:bodyPr wrap="square" rtlCol="1">
            <a:spAutoFit/>
          </a:bodyPr>
          <a:lstStyle/>
          <a:p>
            <a:pPr algn="r" rtl="1"/>
            <a:r>
              <a:rPr lang="ar-AE" sz="3200" b="1">
                <a:solidFill>
                  <a:schemeClr val="bg1"/>
                </a:solidFill>
                <a:latin typeface="Calibri" panose="020F0502020204030204" pitchFamily="34" charset="0"/>
                <a:cs typeface="Calibri" panose="020F0502020204030204" pitchFamily="34" charset="0"/>
              </a:rPr>
              <a:t>كيف نوازن الميزانية؟ أخبرونا أنتم!</a:t>
            </a:r>
            <a:endParaRPr lang="he-IL" sz="3200" b="1">
              <a:solidFill>
                <a:schemeClr val="bg1"/>
              </a:solidFill>
              <a:latin typeface="Calibri" panose="020F0502020204030204" pitchFamily="34" charset="0"/>
              <a:cs typeface="Calibri" panose="020F0502020204030204" pitchFamily="34" charset="0"/>
            </a:endParaRPr>
          </a:p>
        </p:txBody>
      </p:sp>
      <p:graphicFrame>
        <p:nvGraphicFramePr>
          <p:cNvPr id="3" name="טבלה 3">
            <a:extLst>
              <a:ext uri="{FF2B5EF4-FFF2-40B4-BE49-F238E27FC236}">
                <a16:creationId xmlns:a16="http://schemas.microsoft.com/office/drawing/2014/main" id="{05CF07DF-F121-4597-BB1A-176ACCF20EC0}"/>
              </a:ext>
            </a:extLst>
          </p:cNvPr>
          <p:cNvGraphicFramePr>
            <a:graphicFrameLocks noGrp="1"/>
          </p:cNvGraphicFramePr>
          <p:nvPr>
            <p:extLst>
              <p:ext uri="{D42A27DB-BD31-4B8C-83A1-F6EECF244321}">
                <p14:modId xmlns:p14="http://schemas.microsoft.com/office/powerpoint/2010/main" val="2021687659"/>
              </p:ext>
            </p:extLst>
          </p:nvPr>
        </p:nvGraphicFramePr>
        <p:xfrm>
          <a:off x="1885043" y="644730"/>
          <a:ext cx="8862271" cy="6233160"/>
        </p:xfrm>
        <a:graphic>
          <a:graphicData uri="http://schemas.openxmlformats.org/drawingml/2006/table">
            <a:tbl>
              <a:tblPr rtl="1" firstRow="1" bandRow="1">
                <a:tableStyleId>{5940675A-B579-460E-94D1-54222C63F5DA}</a:tableStyleId>
              </a:tblPr>
              <a:tblGrid>
                <a:gridCol w="3443605">
                  <a:extLst>
                    <a:ext uri="{9D8B030D-6E8A-4147-A177-3AD203B41FA5}">
                      <a16:colId xmlns:a16="http://schemas.microsoft.com/office/drawing/2014/main" val="2278049280"/>
                    </a:ext>
                  </a:extLst>
                </a:gridCol>
                <a:gridCol w="2709333">
                  <a:extLst>
                    <a:ext uri="{9D8B030D-6E8A-4147-A177-3AD203B41FA5}">
                      <a16:colId xmlns:a16="http://schemas.microsoft.com/office/drawing/2014/main" val="3707104622"/>
                    </a:ext>
                  </a:extLst>
                </a:gridCol>
                <a:gridCol w="2709333">
                  <a:extLst>
                    <a:ext uri="{9D8B030D-6E8A-4147-A177-3AD203B41FA5}">
                      <a16:colId xmlns:a16="http://schemas.microsoft.com/office/drawing/2014/main" val="3992674596"/>
                    </a:ext>
                  </a:extLst>
                </a:gridCol>
              </a:tblGrid>
              <a:tr h="251836">
                <a:tc>
                  <a:txBody>
                    <a:bodyPr/>
                    <a:lstStyle/>
                    <a:p>
                      <a:pPr algn="ctr" rtl="1"/>
                      <a:r>
                        <a:rPr lang="ar-AE" sz="1600" b="1" kern="1200">
                          <a:solidFill>
                            <a:schemeClr val="tx1">
                              <a:lumMod val="75000"/>
                              <a:lumOff val="25000"/>
                            </a:schemeClr>
                          </a:solidFill>
                          <a:latin typeface="+mn-lt"/>
                          <a:ea typeface="+mn-ea"/>
                          <a:cs typeface="Calibri" panose="020F0502020204030204" pitchFamily="34" charset="0"/>
                        </a:rPr>
                        <a:t>الوصف</a:t>
                      </a:r>
                      <a:endParaRPr lang="he-IL" sz="1600" b="1" kern="1200">
                        <a:solidFill>
                          <a:schemeClr val="tx1">
                            <a:lumMod val="75000"/>
                            <a:lumOff val="25000"/>
                          </a:schemeClr>
                        </a:solidFill>
                        <a:latin typeface="+mn-lt"/>
                        <a:ea typeface="+mn-ea"/>
                        <a:cs typeface="Calibri" panose="020F0502020204030204" pitchFamily="34" charset="0"/>
                      </a:endParaRPr>
                    </a:p>
                  </a:txBody>
                  <a:tcPr>
                    <a:solidFill>
                      <a:srgbClr val="CBA5C8"/>
                    </a:solidFill>
                  </a:tcPr>
                </a:tc>
                <a:tc>
                  <a:txBody>
                    <a:bodyPr/>
                    <a:lstStyle/>
                    <a:p>
                      <a:pPr algn="ctr" rtl="1"/>
                      <a:r>
                        <a:rPr lang="ar-AE" sz="1600" b="1" kern="1200">
                          <a:solidFill>
                            <a:schemeClr val="tx1">
                              <a:lumMod val="75000"/>
                              <a:lumOff val="25000"/>
                            </a:schemeClr>
                          </a:solidFill>
                          <a:latin typeface="+mn-lt"/>
                          <a:ea typeface="+mn-ea"/>
                          <a:cs typeface="Calibri" panose="020F0502020204030204" pitchFamily="34" charset="0"/>
                        </a:rPr>
                        <a:t>الإيرادات</a:t>
                      </a:r>
                      <a:endParaRPr lang="he-IL" sz="1600" b="1" kern="1200">
                        <a:solidFill>
                          <a:schemeClr val="tx1">
                            <a:lumMod val="75000"/>
                            <a:lumOff val="25000"/>
                          </a:schemeClr>
                        </a:solidFill>
                        <a:latin typeface="+mn-lt"/>
                        <a:ea typeface="+mn-ea"/>
                        <a:cs typeface="Calibri" panose="020F0502020204030204" pitchFamily="34" charset="0"/>
                      </a:endParaRPr>
                    </a:p>
                  </a:txBody>
                  <a:tcPr>
                    <a:solidFill>
                      <a:srgbClr val="CBA5C8"/>
                    </a:solidFill>
                  </a:tcPr>
                </a:tc>
                <a:tc>
                  <a:txBody>
                    <a:bodyPr/>
                    <a:lstStyle/>
                    <a:p>
                      <a:pPr algn="ctr" rtl="1"/>
                      <a:r>
                        <a:rPr lang="ar-AE" sz="1600" b="1" kern="1200">
                          <a:solidFill>
                            <a:schemeClr val="tx1">
                              <a:lumMod val="75000"/>
                              <a:lumOff val="25000"/>
                            </a:schemeClr>
                          </a:solidFill>
                          <a:latin typeface="+mn-lt"/>
                          <a:ea typeface="+mn-ea"/>
                          <a:cs typeface="Calibri" panose="020F0502020204030204" pitchFamily="34" charset="0"/>
                        </a:rPr>
                        <a:t>المصروفات</a:t>
                      </a:r>
                      <a:endParaRPr lang="he-IL" sz="1600" b="1" kern="1200">
                        <a:solidFill>
                          <a:schemeClr val="tx1">
                            <a:lumMod val="75000"/>
                            <a:lumOff val="25000"/>
                          </a:schemeClr>
                        </a:solidFill>
                        <a:latin typeface="+mn-lt"/>
                        <a:ea typeface="+mn-ea"/>
                        <a:cs typeface="Calibri" panose="020F0502020204030204" pitchFamily="34" charset="0"/>
                      </a:endParaRPr>
                    </a:p>
                  </a:txBody>
                  <a:tcPr>
                    <a:solidFill>
                      <a:srgbClr val="CBA5C8"/>
                    </a:solidFill>
                  </a:tcPr>
                </a:tc>
                <a:extLst>
                  <a:ext uri="{0D108BD9-81ED-4DB2-BD59-A6C34878D82A}">
                    <a16:rowId xmlns:a16="http://schemas.microsoft.com/office/drawing/2014/main" val="592087558"/>
                  </a:ext>
                </a:extLst>
              </a:tr>
              <a:tr h="271549">
                <a:tc gridSpan="3">
                  <a: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ar-AE" sz="1600" b="1" kern="1200">
                          <a:solidFill>
                            <a:schemeClr val="tx1">
                              <a:lumMod val="75000"/>
                              <a:lumOff val="25000"/>
                            </a:schemeClr>
                          </a:solidFill>
                          <a:latin typeface="+mn-lt"/>
                          <a:ea typeface="+mn-ea"/>
                          <a:cs typeface="Calibri" panose="020F0502020204030204" pitchFamily="34" charset="0"/>
                        </a:rPr>
                        <a:t>رصيد في بداية الشهر:</a:t>
                      </a:r>
                      <a:r>
                        <a:rPr lang="he-IL" sz="1600" b="1" kern="1200">
                          <a:solidFill>
                            <a:schemeClr val="tx1">
                              <a:lumMod val="75000"/>
                              <a:lumOff val="25000"/>
                            </a:schemeClr>
                          </a:solidFill>
                          <a:latin typeface="+mn-lt"/>
                          <a:ea typeface="+mn-ea"/>
                          <a:cs typeface="Calibri" panose="020F0502020204030204" pitchFamily="34" charset="0"/>
                        </a:rPr>
                        <a:t> </a:t>
                      </a:r>
                      <a:r>
                        <a:rPr lang="he-IL" sz="1600" b="1" kern="1200">
                          <a:solidFill>
                            <a:srgbClr val="FF0000"/>
                          </a:solidFill>
                          <a:latin typeface="+mn-lt"/>
                          <a:ea typeface="+mn-ea"/>
                          <a:cs typeface="Calibri" panose="020F0502020204030204" pitchFamily="34" charset="0"/>
                        </a:rPr>
                        <a:t>8،000 – ₪   </a:t>
                      </a:r>
                    </a:p>
                  </a:txBody>
                  <a:tcPr/>
                </a:tc>
                <a:tc hMerge="1">
                  <a:txBody>
                    <a:bodyPr/>
                    <a:lstStyle/>
                    <a:p>
                      <a:pPr algn="ctr" rtl="1"/>
                      <a:endParaRPr lang="he-IL">
                        <a:latin typeface="+mn-lt"/>
                      </a:endParaRPr>
                    </a:p>
                  </a:txBody>
                  <a:tcPr/>
                </a:tc>
                <a:tc hMerge="1">
                  <a:txBody>
                    <a:bodyPr/>
                    <a:lstStyle/>
                    <a:p>
                      <a:pPr algn="ctr" rtl="1"/>
                      <a:endParaRPr lang="he-IL">
                        <a:latin typeface="+mn-lt"/>
                      </a:endParaRPr>
                    </a:p>
                  </a:txBody>
                  <a:tcPr/>
                </a:tc>
                <a:extLst>
                  <a:ext uri="{0D108BD9-81ED-4DB2-BD59-A6C34878D82A}">
                    <a16:rowId xmlns:a16="http://schemas.microsoft.com/office/drawing/2014/main" val="2890847967"/>
                  </a:ext>
                </a:extLst>
              </a:tr>
              <a:tr h="370840">
                <a:tc>
                  <a:txBody>
                    <a:bodyPr/>
                    <a:lstStyle/>
                    <a:p>
                      <a:pPr rtl="1"/>
                      <a:r>
                        <a:rPr lang="ar-AE" sz="1600" kern="1200">
                          <a:solidFill>
                            <a:schemeClr val="tx1">
                              <a:lumMod val="75000"/>
                              <a:lumOff val="25000"/>
                            </a:schemeClr>
                          </a:solidFill>
                          <a:latin typeface="+mn-lt"/>
                          <a:ea typeface="+mn-ea"/>
                          <a:cs typeface="Calibri" panose="020F0502020204030204" pitchFamily="34" charset="0"/>
                        </a:rPr>
                        <a:t>راتب مشترك</a:t>
                      </a:r>
                      <a:endParaRPr lang="he-IL" sz="1600" kern="1200">
                        <a:solidFill>
                          <a:schemeClr val="tx1">
                            <a:lumMod val="75000"/>
                            <a:lumOff val="25000"/>
                          </a:schemeClr>
                        </a:solidFill>
                        <a:latin typeface="+mn-lt"/>
                        <a:ea typeface="+mn-ea"/>
                        <a:cs typeface="Calibri" panose="020F0502020204030204" pitchFamily="34" charset="0"/>
                      </a:endParaRPr>
                    </a:p>
                  </a:txBody>
                  <a:tcPr>
                    <a:solidFill>
                      <a:srgbClr val="F0F0F0"/>
                    </a:solidFill>
                  </a:tcPr>
                </a:tc>
                <a:tc>
                  <a:txBody>
                    <a:bodyPr/>
                    <a:lstStyle/>
                    <a:p>
                      <a:pPr marL="0" marR="0" lvl="0" indent="0" algn="ctr" defTabSz="914400" rtl="1" eaLnBrk="1" fontAlgn="auto" latinLnBrk="0" hangingPunct="1">
                        <a:lnSpc>
                          <a:spcPct val="100000"/>
                        </a:lnSpc>
                        <a:spcBef>
                          <a:spcPct val="0"/>
                        </a:spcBef>
                        <a:spcAft>
                          <a:spcPct val="0"/>
                        </a:spcAft>
                        <a:buClrTx/>
                        <a:buSzTx/>
                        <a:buFontTx/>
                        <a:buNone/>
                        <a:defRPr/>
                      </a:pPr>
                      <a:r>
                        <a:rPr lang="he-IL" sz="1600" kern="1200">
                          <a:solidFill>
                            <a:schemeClr val="tx1">
                              <a:lumMod val="75000"/>
                              <a:lumOff val="25000"/>
                            </a:schemeClr>
                          </a:solidFill>
                          <a:latin typeface="+mn-lt"/>
                          <a:ea typeface="+mn-ea"/>
                          <a:cs typeface="Calibri" panose="020F0502020204030204" pitchFamily="34" charset="0"/>
                        </a:rPr>
                        <a:t>20،000 ₪ </a:t>
                      </a:r>
                    </a:p>
                  </a:txBody>
                  <a:tcPr>
                    <a:solidFill>
                      <a:srgbClr val="F0F0F0"/>
                    </a:solidFill>
                  </a:tcPr>
                </a:tc>
                <a:tc>
                  <a:txBody>
                    <a:bodyPr/>
                    <a:lstStyle/>
                    <a:p>
                      <a:pPr rtl="1"/>
                      <a:endParaRPr lang="he-IL" sz="1600" kern="1200">
                        <a:solidFill>
                          <a:schemeClr val="tx1">
                            <a:lumMod val="75000"/>
                            <a:lumOff val="25000"/>
                          </a:schemeClr>
                        </a:solidFill>
                        <a:latin typeface="+mn-lt"/>
                        <a:ea typeface="+mn-ea"/>
                        <a:cs typeface="Calibri" panose="020F0502020204030204" pitchFamily="34" charset="0"/>
                      </a:endParaRPr>
                    </a:p>
                  </a:txBody>
                  <a:tcPr>
                    <a:solidFill>
                      <a:srgbClr val="F0F0F0"/>
                    </a:solidFill>
                  </a:tcPr>
                </a:tc>
                <a:extLst>
                  <a:ext uri="{0D108BD9-81ED-4DB2-BD59-A6C34878D82A}">
                    <a16:rowId xmlns:a16="http://schemas.microsoft.com/office/drawing/2014/main" val="3452089281"/>
                  </a:ext>
                </a:extLst>
              </a:tr>
              <a:tr h="370840">
                <a:tc>
                  <a: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ar-AE" sz="1600" kern="1200">
                          <a:solidFill>
                            <a:schemeClr val="tx1">
                              <a:lumMod val="75000"/>
                              <a:lumOff val="25000"/>
                            </a:schemeClr>
                          </a:solidFill>
                          <a:latin typeface="+mn-lt"/>
                          <a:ea typeface="+mn-ea"/>
                          <a:cs typeface="Calibri" panose="020F0502020204030204" pitchFamily="34" charset="0"/>
                        </a:rPr>
                        <a:t>إيجار</a:t>
                      </a:r>
                      <a:r>
                        <a:rPr lang="he-IL" sz="1600" kern="1200">
                          <a:solidFill>
                            <a:schemeClr val="tx1">
                              <a:lumMod val="75000"/>
                              <a:lumOff val="25000"/>
                            </a:schemeClr>
                          </a:solidFill>
                          <a:latin typeface="+mn-lt"/>
                          <a:ea typeface="+mn-ea"/>
                          <a:cs typeface="Calibri" panose="020F0502020204030204" pitchFamily="34" charset="0"/>
                        </a:rPr>
                        <a:t> </a:t>
                      </a:r>
                      <a:r>
                        <a:rPr lang="ar-AE" sz="1600" kern="1200">
                          <a:solidFill>
                            <a:schemeClr val="tx1">
                              <a:lumMod val="75000"/>
                              <a:lumOff val="25000"/>
                            </a:schemeClr>
                          </a:solidFill>
                          <a:latin typeface="+mn-lt"/>
                          <a:ea typeface="+mn-ea"/>
                          <a:cs typeface="Calibri" panose="020F0502020204030204" pitchFamily="34" charset="0"/>
                        </a:rPr>
                        <a:t>البيت</a:t>
                      </a:r>
                      <a:endParaRPr lang="he-IL" sz="1600" kern="1200">
                        <a:solidFill>
                          <a:schemeClr val="tx1">
                            <a:lumMod val="75000"/>
                            <a:lumOff val="25000"/>
                          </a:schemeClr>
                        </a:solidFill>
                        <a:latin typeface="+mn-lt"/>
                        <a:ea typeface="+mn-ea"/>
                        <a:cs typeface="Calibri" panose="020F0502020204030204" pitchFamily="34" charset="0"/>
                      </a:endParaRPr>
                    </a:p>
                  </a:txBody>
                  <a:tcPr/>
                </a:tc>
                <a:tc>
                  <a:txBody>
                    <a:bodyPr/>
                    <a:lstStyle/>
                    <a:p>
                      <a:pPr algn="ctr" rtl="1"/>
                      <a:endParaRPr lang="he-IL" sz="1600">
                        <a:latin typeface="+mn-lt"/>
                      </a:endParaRPr>
                    </a:p>
                  </a:txBody>
                  <a:tcPr/>
                </a:tc>
                <a:tc>
                  <a: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he-IL" sz="1600" kern="1200">
                          <a:solidFill>
                            <a:schemeClr val="tx1">
                              <a:lumMod val="75000"/>
                              <a:lumOff val="25000"/>
                            </a:schemeClr>
                          </a:solidFill>
                          <a:latin typeface="+mn-lt"/>
                          <a:ea typeface="+mn-ea"/>
                          <a:cs typeface="Calibri" panose="020F0502020204030204" pitchFamily="34" charset="0"/>
                        </a:rPr>
                        <a:t>5،000 ₪ </a:t>
                      </a:r>
                    </a:p>
                  </a:txBody>
                  <a:tcPr/>
                </a:tc>
                <a:extLst>
                  <a:ext uri="{0D108BD9-81ED-4DB2-BD59-A6C34878D82A}">
                    <a16:rowId xmlns:a16="http://schemas.microsoft.com/office/drawing/2014/main" val="779027516"/>
                  </a:ext>
                </a:extLst>
              </a:tr>
              <a:tr h="370840">
                <a:tc>
                  <a: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ar-AE" sz="1600" kern="1200">
                          <a:solidFill>
                            <a:schemeClr val="tx1">
                              <a:lumMod val="75000"/>
                              <a:lumOff val="25000"/>
                            </a:schemeClr>
                          </a:solidFill>
                          <a:latin typeface="+mn-lt"/>
                          <a:ea typeface="+mn-ea"/>
                          <a:cs typeface="Calibri" panose="020F0502020204030204" pitchFamily="34" charset="0"/>
                        </a:rPr>
                        <a:t>دورات للأولاد</a:t>
                      </a:r>
                      <a:endParaRPr lang="he-IL" sz="1600" kern="1200">
                        <a:solidFill>
                          <a:schemeClr val="tx1">
                            <a:lumMod val="75000"/>
                            <a:lumOff val="25000"/>
                          </a:schemeClr>
                        </a:solidFill>
                        <a:latin typeface="+mn-lt"/>
                        <a:ea typeface="+mn-ea"/>
                        <a:cs typeface="Calibri" panose="020F0502020204030204" pitchFamily="34" charset="0"/>
                      </a:endParaRPr>
                    </a:p>
                  </a:txBody>
                  <a:tcPr>
                    <a:solidFill>
                      <a:srgbClr val="F0F0F0"/>
                    </a:solidFill>
                  </a:tcPr>
                </a:tc>
                <a:tc>
                  <a:txBody>
                    <a:bodyPr/>
                    <a:lstStyle/>
                    <a:p>
                      <a:pPr algn="ctr" rtl="1"/>
                      <a:endParaRPr lang="he-IL" sz="1600">
                        <a:latin typeface="+mn-lt"/>
                      </a:endParaRPr>
                    </a:p>
                  </a:txBody>
                  <a:tcPr>
                    <a:solidFill>
                      <a:srgbClr val="F0F0F0"/>
                    </a:solidFill>
                  </a:tcPr>
                </a:tc>
                <a:tc>
                  <a:txBody>
                    <a:bodyPr/>
                    <a:lstStyle/>
                    <a:p>
                      <a:pPr rtl="1"/>
                      <a:r>
                        <a:rPr lang="he-IL" sz="1600" kern="1200">
                          <a:solidFill>
                            <a:schemeClr val="tx1">
                              <a:lumMod val="75000"/>
                              <a:lumOff val="25000"/>
                            </a:schemeClr>
                          </a:solidFill>
                          <a:latin typeface="+mn-lt"/>
                          <a:ea typeface="+mn-ea"/>
                          <a:cs typeface="Calibri" panose="020F0502020204030204" pitchFamily="34" charset="0"/>
                        </a:rPr>
                        <a:t>500 ₪ </a:t>
                      </a:r>
                    </a:p>
                  </a:txBody>
                  <a:tcPr>
                    <a:solidFill>
                      <a:srgbClr val="F0F0F0"/>
                    </a:solidFill>
                  </a:tcPr>
                </a:tc>
                <a:extLst>
                  <a:ext uri="{0D108BD9-81ED-4DB2-BD59-A6C34878D82A}">
                    <a16:rowId xmlns:a16="http://schemas.microsoft.com/office/drawing/2014/main" val="2709302452"/>
                  </a:ext>
                </a:extLst>
              </a:tr>
              <a:tr h="370840">
                <a:tc>
                  <a: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ar-AE" sz="1600" kern="1200">
                          <a:solidFill>
                            <a:schemeClr val="tx1">
                              <a:lumMod val="75000"/>
                              <a:lumOff val="25000"/>
                            </a:schemeClr>
                          </a:solidFill>
                          <a:latin typeface="+mn-lt"/>
                          <a:ea typeface="+mn-ea"/>
                          <a:cs typeface="Calibri" panose="020F0502020204030204" pitchFamily="34" charset="0"/>
                        </a:rPr>
                        <a:t>طعام</a:t>
                      </a:r>
                      <a:endParaRPr lang="he-IL" sz="1600" kern="1200">
                        <a:solidFill>
                          <a:schemeClr val="tx1">
                            <a:lumMod val="75000"/>
                            <a:lumOff val="25000"/>
                          </a:schemeClr>
                        </a:solidFill>
                        <a:latin typeface="+mn-lt"/>
                        <a:ea typeface="+mn-ea"/>
                        <a:cs typeface="Calibri" panose="020F0502020204030204" pitchFamily="34" charset="0"/>
                      </a:endParaRPr>
                    </a:p>
                  </a:txBody>
                  <a:tcPr/>
                </a:tc>
                <a:tc>
                  <a:txBody>
                    <a:bodyPr/>
                    <a:lstStyle/>
                    <a:p>
                      <a:pPr algn="ctr" rtl="1"/>
                      <a:endParaRPr lang="he-IL" sz="1600">
                        <a:latin typeface="+mn-lt"/>
                      </a:endParaRPr>
                    </a:p>
                  </a:txBody>
                  <a:tcPr/>
                </a:tc>
                <a:tc>
                  <a:txBody>
                    <a:bodyPr/>
                    <a:lstStyle/>
                    <a:p>
                      <a:pPr rtl="1"/>
                      <a:r>
                        <a:rPr lang="he-IL" sz="1600" kern="1200">
                          <a:solidFill>
                            <a:schemeClr val="tx1">
                              <a:lumMod val="75000"/>
                              <a:lumOff val="25000"/>
                            </a:schemeClr>
                          </a:solidFill>
                          <a:latin typeface="+mn-lt"/>
                          <a:ea typeface="+mn-ea"/>
                          <a:cs typeface="Calibri" panose="020F0502020204030204" pitchFamily="34" charset="0"/>
                        </a:rPr>
                        <a:t>700 ₪ </a:t>
                      </a:r>
                    </a:p>
                  </a:txBody>
                  <a:tcPr/>
                </a:tc>
                <a:extLst>
                  <a:ext uri="{0D108BD9-81ED-4DB2-BD59-A6C34878D82A}">
                    <a16:rowId xmlns:a16="http://schemas.microsoft.com/office/drawing/2014/main" val="2845098408"/>
                  </a:ext>
                </a:extLst>
              </a:tr>
              <a:tr h="370840">
                <a:tc>
                  <a:txBody>
                    <a:bodyPr/>
                    <a:lstStyle/>
                    <a:p>
                      <a:pPr rtl="1"/>
                      <a:r>
                        <a:rPr lang="ar-AE" sz="1600" kern="1200">
                          <a:solidFill>
                            <a:schemeClr val="tx1">
                              <a:lumMod val="75000"/>
                              <a:lumOff val="25000"/>
                            </a:schemeClr>
                          </a:solidFill>
                          <a:latin typeface="+mn-lt"/>
                          <a:ea typeface="+mn-ea"/>
                          <a:cs typeface="Calibri" panose="020F0502020204030204" pitchFamily="34" charset="0"/>
                        </a:rPr>
                        <a:t>اجازة عائلية</a:t>
                      </a:r>
                      <a:endParaRPr lang="he-IL" sz="1600" kern="1200">
                        <a:solidFill>
                          <a:schemeClr val="tx1">
                            <a:lumMod val="75000"/>
                            <a:lumOff val="25000"/>
                          </a:schemeClr>
                        </a:solidFill>
                        <a:latin typeface="+mn-lt"/>
                        <a:ea typeface="+mn-ea"/>
                        <a:cs typeface="Calibri" panose="020F0502020204030204" pitchFamily="34" charset="0"/>
                      </a:endParaRPr>
                    </a:p>
                  </a:txBody>
                  <a:tcPr>
                    <a:solidFill>
                      <a:srgbClr val="F0F0F0"/>
                    </a:solidFill>
                  </a:tcPr>
                </a:tc>
                <a:tc>
                  <a:txBody>
                    <a:bodyPr/>
                    <a:lstStyle/>
                    <a:p>
                      <a:pPr algn="ctr" rtl="1"/>
                      <a:endParaRPr lang="he-IL" sz="1600">
                        <a:latin typeface="+mn-lt"/>
                      </a:endParaRPr>
                    </a:p>
                  </a:txBody>
                  <a:tcPr>
                    <a:solidFill>
                      <a:srgbClr val="F0F0F0"/>
                    </a:solidFill>
                  </a:tcPr>
                </a:tc>
                <a:tc>
                  <a:txBody>
                    <a:bodyPr/>
                    <a:lstStyle/>
                    <a:p>
                      <a:pPr rtl="1"/>
                      <a:r>
                        <a:rPr lang="he-IL" sz="1600" kern="1200">
                          <a:solidFill>
                            <a:schemeClr val="tx1">
                              <a:lumMod val="75000"/>
                              <a:lumOff val="25000"/>
                            </a:schemeClr>
                          </a:solidFill>
                          <a:latin typeface="+mn-lt"/>
                          <a:ea typeface="+mn-ea"/>
                          <a:cs typeface="Calibri" panose="020F0502020204030204" pitchFamily="34" charset="0"/>
                        </a:rPr>
                        <a:t>1،200 ₪ </a:t>
                      </a:r>
                    </a:p>
                  </a:txBody>
                  <a:tcPr>
                    <a:solidFill>
                      <a:srgbClr val="F0F0F0"/>
                    </a:solidFill>
                  </a:tcPr>
                </a:tc>
                <a:extLst>
                  <a:ext uri="{0D108BD9-81ED-4DB2-BD59-A6C34878D82A}">
                    <a16:rowId xmlns:a16="http://schemas.microsoft.com/office/drawing/2014/main" val="2011659941"/>
                  </a:ext>
                </a:extLst>
              </a:tr>
              <a:tr h="370840">
                <a:tc>
                  <a:txBody>
                    <a:bodyPr/>
                    <a:lstStyle/>
                    <a:p>
                      <a:pPr rtl="1"/>
                      <a:r>
                        <a:rPr lang="ar-AE" sz="1400" kern="1200" dirty="0">
                          <a:solidFill>
                            <a:schemeClr val="tx1">
                              <a:lumMod val="75000"/>
                              <a:lumOff val="25000"/>
                            </a:schemeClr>
                          </a:solidFill>
                          <a:latin typeface="+mn-lt"/>
                          <a:ea typeface="+mn-ea"/>
                          <a:cs typeface="Calibri" panose="020F0502020204030204" pitchFamily="34" charset="0"/>
                        </a:rPr>
                        <a:t>ملابس ماركة للطفلة في عيد ميلاد صديقتها</a:t>
                      </a:r>
                    </a:p>
                  </a:txBody>
                  <a:tcPr/>
                </a:tc>
                <a:tc>
                  <a:txBody>
                    <a:bodyPr/>
                    <a:lstStyle/>
                    <a:p>
                      <a:pPr algn="ctr" rtl="1"/>
                      <a:endParaRPr lang="he-IL" sz="1600">
                        <a:latin typeface="+mn-lt"/>
                      </a:endParaRPr>
                    </a:p>
                  </a:txBody>
                  <a:tcPr/>
                </a:tc>
                <a:tc>
                  <a:txBody>
                    <a:bodyPr/>
                    <a:lstStyle/>
                    <a:p>
                      <a:pPr rtl="1"/>
                      <a:r>
                        <a:rPr lang="he-IL" sz="1600" kern="1200">
                          <a:solidFill>
                            <a:schemeClr val="tx1">
                              <a:lumMod val="75000"/>
                              <a:lumOff val="25000"/>
                            </a:schemeClr>
                          </a:solidFill>
                          <a:latin typeface="+mn-lt"/>
                          <a:ea typeface="+mn-ea"/>
                          <a:cs typeface="Calibri" panose="020F0502020204030204" pitchFamily="34" charset="0"/>
                        </a:rPr>
                        <a:t>500 ₪ </a:t>
                      </a:r>
                    </a:p>
                  </a:txBody>
                  <a:tcPr/>
                </a:tc>
                <a:extLst>
                  <a:ext uri="{0D108BD9-81ED-4DB2-BD59-A6C34878D82A}">
                    <a16:rowId xmlns:a16="http://schemas.microsoft.com/office/drawing/2014/main" val="696664239"/>
                  </a:ext>
                </a:extLst>
              </a:tr>
              <a:tr h="370840">
                <a:tc>
                  <a:txBody>
                    <a:bodyPr/>
                    <a:lstStyle/>
                    <a:p>
                      <a:pPr rtl="1"/>
                      <a:r>
                        <a:rPr lang="ar-AE" sz="1600" kern="1200">
                          <a:solidFill>
                            <a:schemeClr val="tx1">
                              <a:lumMod val="75000"/>
                              <a:lumOff val="25000"/>
                            </a:schemeClr>
                          </a:solidFill>
                          <a:latin typeface="+mn-lt"/>
                          <a:ea typeface="+mn-ea"/>
                          <a:cs typeface="Calibri" panose="020F0502020204030204" pitchFamily="34" charset="0"/>
                        </a:rPr>
                        <a:t>دفعة الكهرباء</a:t>
                      </a:r>
                      <a:endParaRPr lang="he-IL" sz="1600" kern="1200">
                        <a:solidFill>
                          <a:schemeClr val="tx1">
                            <a:lumMod val="75000"/>
                            <a:lumOff val="25000"/>
                          </a:schemeClr>
                        </a:solidFill>
                        <a:latin typeface="+mn-lt"/>
                        <a:ea typeface="+mn-ea"/>
                        <a:cs typeface="Calibri" panose="020F0502020204030204" pitchFamily="34" charset="0"/>
                      </a:endParaRPr>
                    </a:p>
                  </a:txBody>
                  <a:tcPr>
                    <a:solidFill>
                      <a:srgbClr val="F0F0F0"/>
                    </a:solidFill>
                  </a:tcPr>
                </a:tc>
                <a:tc>
                  <a:txBody>
                    <a:bodyPr/>
                    <a:lstStyle/>
                    <a:p>
                      <a:pPr algn="ctr" rtl="1"/>
                      <a:endParaRPr lang="he-IL" sz="1600">
                        <a:latin typeface="+mn-lt"/>
                      </a:endParaRPr>
                    </a:p>
                  </a:txBody>
                  <a:tcPr>
                    <a:solidFill>
                      <a:srgbClr val="F0F0F0"/>
                    </a:solidFill>
                  </a:tcPr>
                </a:tc>
                <a:tc>
                  <a:txBody>
                    <a:bodyPr/>
                    <a:lstStyle/>
                    <a:p>
                      <a:pPr rtl="1"/>
                      <a:r>
                        <a:rPr lang="he-IL" sz="1600" kern="1200">
                          <a:solidFill>
                            <a:schemeClr val="tx1">
                              <a:lumMod val="75000"/>
                              <a:lumOff val="25000"/>
                            </a:schemeClr>
                          </a:solidFill>
                          <a:latin typeface="+mn-lt"/>
                          <a:ea typeface="+mn-ea"/>
                          <a:cs typeface="Calibri" panose="020F0502020204030204" pitchFamily="34" charset="0"/>
                        </a:rPr>
                        <a:t>1،000 ₪ </a:t>
                      </a:r>
                    </a:p>
                  </a:txBody>
                  <a:tcPr>
                    <a:solidFill>
                      <a:srgbClr val="F0F0F0"/>
                    </a:solidFill>
                  </a:tcPr>
                </a:tc>
                <a:extLst>
                  <a:ext uri="{0D108BD9-81ED-4DB2-BD59-A6C34878D82A}">
                    <a16:rowId xmlns:a16="http://schemas.microsoft.com/office/drawing/2014/main" val="2683424517"/>
                  </a:ext>
                </a:extLst>
              </a:tr>
              <a:tr h="370840">
                <a:tc>
                  <a:txBody>
                    <a:bodyPr/>
                    <a:lstStyle/>
                    <a:p>
                      <a:pPr rtl="1"/>
                      <a:r>
                        <a:rPr lang="ar-AE" sz="1600" kern="1200">
                          <a:solidFill>
                            <a:schemeClr val="tx1">
                              <a:lumMod val="75000"/>
                              <a:lumOff val="25000"/>
                            </a:schemeClr>
                          </a:solidFill>
                          <a:latin typeface="+mn-lt"/>
                          <a:ea typeface="+mn-ea"/>
                          <a:cs typeface="Calibri" panose="020F0502020204030204" pitchFamily="34" charset="0"/>
                        </a:rPr>
                        <a:t>زواج ابن أخ وابن عم</a:t>
                      </a:r>
                      <a:endParaRPr lang="he-IL" sz="1600" kern="1200">
                        <a:solidFill>
                          <a:schemeClr val="tx1">
                            <a:lumMod val="75000"/>
                            <a:lumOff val="25000"/>
                          </a:schemeClr>
                        </a:solidFill>
                        <a:latin typeface="+mn-lt"/>
                        <a:ea typeface="+mn-ea"/>
                        <a:cs typeface="Calibri" panose="020F0502020204030204" pitchFamily="34" charset="0"/>
                      </a:endParaRPr>
                    </a:p>
                  </a:txBody>
                  <a:tcPr/>
                </a:tc>
                <a:tc>
                  <a:txBody>
                    <a:bodyPr/>
                    <a:lstStyle/>
                    <a:p>
                      <a:pPr algn="ctr" rtl="1"/>
                      <a:endParaRPr lang="he-IL" sz="1600">
                        <a:latin typeface="+mn-lt"/>
                      </a:endParaRPr>
                    </a:p>
                  </a:txBody>
                  <a:tcPr/>
                </a:tc>
                <a:tc>
                  <a:txBody>
                    <a:bodyPr/>
                    <a:lstStyle/>
                    <a:p>
                      <a:pPr rtl="1"/>
                      <a:r>
                        <a:rPr lang="he-IL" sz="1600" kern="1200">
                          <a:solidFill>
                            <a:schemeClr val="tx1">
                              <a:lumMod val="75000"/>
                              <a:lumOff val="25000"/>
                            </a:schemeClr>
                          </a:solidFill>
                          <a:latin typeface="+mn-lt"/>
                          <a:ea typeface="+mn-ea"/>
                          <a:cs typeface="Calibri" panose="020F0502020204030204" pitchFamily="34" charset="0"/>
                        </a:rPr>
                        <a:t>1،800 ₪ </a:t>
                      </a:r>
                    </a:p>
                  </a:txBody>
                  <a:tcPr/>
                </a:tc>
                <a:extLst>
                  <a:ext uri="{0D108BD9-81ED-4DB2-BD59-A6C34878D82A}">
                    <a16:rowId xmlns:a16="http://schemas.microsoft.com/office/drawing/2014/main" val="3870878663"/>
                  </a:ext>
                </a:extLst>
              </a:tr>
              <a:tr h="370840">
                <a:tc>
                  <a:txBody>
                    <a:bodyPr/>
                    <a:lstStyle/>
                    <a:p>
                      <a:pPr rtl="1"/>
                      <a:r>
                        <a:rPr lang="ar-AE" sz="1600" kern="1200">
                          <a:solidFill>
                            <a:schemeClr val="tx1">
                              <a:lumMod val="75000"/>
                              <a:lumOff val="25000"/>
                            </a:schemeClr>
                          </a:solidFill>
                          <a:latin typeface="+mn-lt"/>
                          <a:ea typeface="+mn-ea"/>
                          <a:cs typeface="Calibri" panose="020F0502020204030204" pitchFamily="34" charset="0"/>
                        </a:rPr>
                        <a:t>غرامة وقوف</a:t>
                      </a:r>
                      <a:r>
                        <a:rPr lang="he-IL" sz="1600" kern="1200">
                          <a:solidFill>
                            <a:schemeClr val="tx1">
                              <a:lumMod val="75000"/>
                              <a:lumOff val="25000"/>
                            </a:schemeClr>
                          </a:solidFill>
                          <a:latin typeface="+mn-lt"/>
                          <a:ea typeface="+mn-ea"/>
                          <a:cs typeface="Calibri" panose="020F0502020204030204" pitchFamily="34" charset="0"/>
                        </a:rPr>
                        <a:t> </a:t>
                      </a:r>
                      <a:r>
                        <a:rPr lang="ar-AE" sz="1600" kern="1200">
                          <a:solidFill>
                            <a:schemeClr val="tx1">
                              <a:lumMod val="75000"/>
                              <a:lumOff val="25000"/>
                            </a:schemeClr>
                          </a:solidFill>
                          <a:latin typeface="+mn-lt"/>
                          <a:ea typeface="+mn-ea"/>
                          <a:cs typeface="Calibri" panose="020F0502020204030204" pitchFamily="34" charset="0"/>
                        </a:rPr>
                        <a:t>للسيارة</a:t>
                      </a:r>
                      <a:endParaRPr lang="he-IL" sz="1600" kern="1200">
                        <a:solidFill>
                          <a:schemeClr val="tx1">
                            <a:lumMod val="75000"/>
                            <a:lumOff val="25000"/>
                          </a:schemeClr>
                        </a:solidFill>
                        <a:latin typeface="+mn-lt"/>
                        <a:ea typeface="+mn-ea"/>
                        <a:cs typeface="Calibri" panose="020F0502020204030204" pitchFamily="34" charset="0"/>
                      </a:endParaRPr>
                    </a:p>
                  </a:txBody>
                  <a:tcPr>
                    <a:solidFill>
                      <a:srgbClr val="F0F0F0"/>
                    </a:solidFill>
                  </a:tcPr>
                </a:tc>
                <a:tc>
                  <a:txBody>
                    <a:bodyPr/>
                    <a:lstStyle/>
                    <a:p>
                      <a:pPr algn="ctr" rtl="1"/>
                      <a:endParaRPr lang="he-IL" sz="1600">
                        <a:latin typeface="+mn-lt"/>
                      </a:endParaRPr>
                    </a:p>
                  </a:txBody>
                  <a:tcPr>
                    <a:solidFill>
                      <a:srgbClr val="F0F0F0"/>
                    </a:solidFill>
                  </a:tcPr>
                </a:tc>
                <a:tc>
                  <a:txBody>
                    <a:bodyPr/>
                    <a:lstStyle/>
                    <a:p>
                      <a:pPr rtl="1"/>
                      <a:r>
                        <a:rPr lang="he-IL" sz="1600" kern="1200">
                          <a:solidFill>
                            <a:schemeClr val="tx1">
                              <a:lumMod val="75000"/>
                              <a:lumOff val="25000"/>
                            </a:schemeClr>
                          </a:solidFill>
                          <a:latin typeface="+mn-lt"/>
                          <a:ea typeface="+mn-ea"/>
                          <a:cs typeface="Calibri" panose="020F0502020204030204" pitchFamily="34" charset="0"/>
                        </a:rPr>
                        <a:t>300 ₪ </a:t>
                      </a:r>
                    </a:p>
                  </a:txBody>
                  <a:tcPr>
                    <a:solidFill>
                      <a:srgbClr val="F0F0F0"/>
                    </a:solidFill>
                  </a:tcPr>
                </a:tc>
                <a:extLst>
                  <a:ext uri="{0D108BD9-81ED-4DB2-BD59-A6C34878D82A}">
                    <a16:rowId xmlns:a16="http://schemas.microsoft.com/office/drawing/2014/main" val="1758571659"/>
                  </a:ext>
                </a:extLst>
              </a:tr>
              <a:tr h="370840">
                <a:tc>
                  <a:txBody>
                    <a:bodyPr/>
                    <a:lstStyle/>
                    <a:p>
                      <a:pPr rtl="1"/>
                      <a:r>
                        <a:rPr lang="ar-AE" sz="1600" kern="1200">
                          <a:solidFill>
                            <a:schemeClr val="tx1">
                              <a:lumMod val="75000"/>
                              <a:lumOff val="25000"/>
                            </a:schemeClr>
                          </a:solidFill>
                          <a:latin typeface="+mn-lt"/>
                          <a:ea typeface="+mn-ea"/>
                          <a:cs typeface="Calibri" panose="020F0502020204030204" pitchFamily="34" charset="0"/>
                        </a:rPr>
                        <a:t>عيد ميلاد الولد</a:t>
                      </a:r>
                      <a:endParaRPr lang="he-IL" sz="1600" kern="1200">
                        <a:solidFill>
                          <a:schemeClr val="tx1">
                            <a:lumMod val="75000"/>
                            <a:lumOff val="25000"/>
                          </a:schemeClr>
                        </a:solidFill>
                        <a:latin typeface="+mn-lt"/>
                        <a:ea typeface="+mn-ea"/>
                        <a:cs typeface="Calibri" panose="020F0502020204030204" pitchFamily="34" charset="0"/>
                      </a:endParaRPr>
                    </a:p>
                  </a:txBody>
                  <a:tcPr/>
                </a:tc>
                <a:tc>
                  <a:txBody>
                    <a:bodyPr/>
                    <a:lstStyle/>
                    <a:p>
                      <a:pPr algn="ctr" rtl="1"/>
                      <a:endParaRPr lang="he-IL" sz="1600">
                        <a:latin typeface="+mn-lt"/>
                      </a:endParaRPr>
                    </a:p>
                  </a:txBody>
                  <a:tcPr/>
                </a:tc>
                <a:tc>
                  <a:txBody>
                    <a:bodyPr/>
                    <a:lstStyle/>
                    <a:p>
                      <a:pPr rtl="1"/>
                      <a:r>
                        <a:rPr lang="he-IL" sz="1600" kern="1200">
                          <a:solidFill>
                            <a:schemeClr val="tx1">
                              <a:lumMod val="75000"/>
                              <a:lumOff val="25000"/>
                            </a:schemeClr>
                          </a:solidFill>
                          <a:latin typeface="+mn-lt"/>
                          <a:ea typeface="+mn-ea"/>
                          <a:cs typeface="Calibri" panose="020F0502020204030204" pitchFamily="34" charset="0"/>
                        </a:rPr>
                        <a:t>800 ₪ </a:t>
                      </a:r>
                    </a:p>
                  </a:txBody>
                  <a:tcPr/>
                </a:tc>
                <a:extLst>
                  <a:ext uri="{0D108BD9-81ED-4DB2-BD59-A6C34878D82A}">
                    <a16:rowId xmlns:a16="http://schemas.microsoft.com/office/drawing/2014/main" val="1853056313"/>
                  </a:ext>
                </a:extLst>
              </a:tr>
              <a:tr h="370840">
                <a:tc>
                  <a:txBody>
                    <a:bodyPr/>
                    <a:lstStyle/>
                    <a:p>
                      <a:pPr rtl="1"/>
                      <a:r>
                        <a:rPr lang="ar-AE" sz="1600" kern="1200">
                          <a:solidFill>
                            <a:schemeClr val="tx1">
                              <a:lumMod val="75000"/>
                              <a:lumOff val="25000"/>
                            </a:schemeClr>
                          </a:solidFill>
                          <a:latin typeface="+mn-lt"/>
                          <a:ea typeface="+mn-ea"/>
                          <a:cs typeface="Calibri" panose="020F0502020204030204" pitchFamily="34" charset="0"/>
                        </a:rPr>
                        <a:t>خروج للسينما والمطعم</a:t>
                      </a:r>
                      <a:endParaRPr lang="he-IL" sz="1600" kern="1200">
                        <a:solidFill>
                          <a:schemeClr val="tx1">
                            <a:lumMod val="75000"/>
                            <a:lumOff val="25000"/>
                          </a:schemeClr>
                        </a:solidFill>
                        <a:latin typeface="+mn-lt"/>
                        <a:ea typeface="+mn-ea"/>
                        <a:cs typeface="Calibri" panose="020F0502020204030204" pitchFamily="34" charset="0"/>
                      </a:endParaRPr>
                    </a:p>
                  </a:txBody>
                  <a:tcPr>
                    <a:solidFill>
                      <a:srgbClr val="F0F0F0"/>
                    </a:solidFill>
                  </a:tcPr>
                </a:tc>
                <a:tc>
                  <a:txBody>
                    <a:bodyPr/>
                    <a:lstStyle/>
                    <a:p>
                      <a:pPr algn="ctr" rtl="1"/>
                      <a:endParaRPr lang="he-IL" sz="1600">
                        <a:latin typeface="+mn-lt"/>
                      </a:endParaRPr>
                    </a:p>
                  </a:txBody>
                  <a:tcPr>
                    <a:solidFill>
                      <a:srgbClr val="F0F0F0"/>
                    </a:solidFill>
                  </a:tcPr>
                </a:tc>
                <a:tc>
                  <a:txBody>
                    <a:bodyPr/>
                    <a:lstStyle/>
                    <a:p>
                      <a:pPr rtl="1"/>
                      <a:r>
                        <a:rPr lang="he-IL" sz="1600" kern="1200">
                          <a:solidFill>
                            <a:schemeClr val="tx1">
                              <a:lumMod val="75000"/>
                              <a:lumOff val="25000"/>
                            </a:schemeClr>
                          </a:solidFill>
                          <a:latin typeface="+mn-lt"/>
                          <a:ea typeface="+mn-ea"/>
                          <a:cs typeface="Calibri" panose="020F0502020204030204" pitchFamily="34" charset="0"/>
                        </a:rPr>
                        <a:t>500 ₪ </a:t>
                      </a:r>
                    </a:p>
                  </a:txBody>
                  <a:tcPr>
                    <a:solidFill>
                      <a:srgbClr val="F0F0F0"/>
                    </a:solidFill>
                  </a:tcPr>
                </a:tc>
                <a:extLst>
                  <a:ext uri="{0D108BD9-81ED-4DB2-BD59-A6C34878D82A}">
                    <a16:rowId xmlns:a16="http://schemas.microsoft.com/office/drawing/2014/main" val="262806197"/>
                  </a:ext>
                </a:extLst>
              </a:tr>
              <a:tr h="370840">
                <a:tc>
                  <a:txBody>
                    <a:bodyPr/>
                    <a:lstStyle/>
                    <a:p>
                      <a:pPr rtl="1"/>
                      <a:r>
                        <a:rPr lang="ar-AE" sz="1600" kern="1200" dirty="0">
                          <a:solidFill>
                            <a:schemeClr val="tx1">
                              <a:lumMod val="75000"/>
                              <a:lumOff val="25000"/>
                            </a:schemeClr>
                          </a:solidFill>
                          <a:latin typeface="+mn-lt"/>
                          <a:ea typeface="+mn-ea"/>
                          <a:cs typeface="Calibri" panose="020F0502020204030204" pitchFamily="34" charset="0"/>
                        </a:rPr>
                        <a:t>تصليح سيارة معطلة</a:t>
                      </a:r>
                      <a:endParaRPr lang="he-IL" sz="1600" kern="1200" dirty="0">
                        <a:solidFill>
                          <a:schemeClr val="tx1">
                            <a:lumMod val="75000"/>
                            <a:lumOff val="25000"/>
                          </a:schemeClr>
                        </a:solidFill>
                        <a:latin typeface="+mn-lt"/>
                        <a:ea typeface="+mn-ea"/>
                        <a:cs typeface="Calibri" panose="020F0502020204030204" pitchFamily="34" charset="0"/>
                      </a:endParaRPr>
                    </a:p>
                  </a:txBody>
                  <a:tcPr/>
                </a:tc>
                <a:tc>
                  <a:txBody>
                    <a:bodyPr/>
                    <a:lstStyle/>
                    <a:p>
                      <a:pPr algn="ctr" rtl="1"/>
                      <a:endParaRPr lang="he-IL" sz="1600">
                        <a:latin typeface="+mn-lt"/>
                      </a:endParaRPr>
                    </a:p>
                  </a:txBody>
                  <a:tcPr/>
                </a:tc>
                <a:tc>
                  <a:txBody>
                    <a:bodyPr/>
                    <a:lstStyle/>
                    <a:p>
                      <a:pPr rtl="1"/>
                      <a:r>
                        <a:rPr lang="he-IL" sz="1600" kern="1200">
                          <a:solidFill>
                            <a:schemeClr val="tx1">
                              <a:lumMod val="75000"/>
                              <a:lumOff val="25000"/>
                            </a:schemeClr>
                          </a:solidFill>
                          <a:latin typeface="+mn-lt"/>
                          <a:ea typeface="+mn-ea"/>
                          <a:cs typeface="Calibri" panose="020F0502020204030204" pitchFamily="34" charset="0"/>
                        </a:rPr>
                        <a:t>500 ₪ </a:t>
                      </a:r>
                    </a:p>
                  </a:txBody>
                  <a:tcPr/>
                </a:tc>
                <a:extLst>
                  <a:ext uri="{0D108BD9-81ED-4DB2-BD59-A6C34878D82A}">
                    <a16:rowId xmlns:a16="http://schemas.microsoft.com/office/drawing/2014/main" val="3870387682"/>
                  </a:ext>
                </a:extLst>
              </a:tr>
              <a:tr h="370840">
                <a:tc>
                  <a:txBody>
                    <a:bodyPr/>
                    <a:lstStyle/>
                    <a:p>
                      <a:pPr rtl="1"/>
                      <a:r>
                        <a:rPr lang="ar-AE" sz="1600" kern="1200">
                          <a:solidFill>
                            <a:schemeClr val="tx1">
                              <a:lumMod val="75000"/>
                              <a:lumOff val="25000"/>
                            </a:schemeClr>
                          </a:solidFill>
                          <a:latin typeface="+mn-lt"/>
                          <a:ea typeface="+mn-ea"/>
                          <a:cs typeface="Calibri" panose="020F0502020204030204" pitchFamily="34" charset="0"/>
                        </a:rPr>
                        <a:t>هاتف جديد للولد</a:t>
                      </a:r>
                      <a:endParaRPr lang="he-IL" sz="1600" kern="1200">
                        <a:solidFill>
                          <a:schemeClr val="tx1">
                            <a:lumMod val="75000"/>
                            <a:lumOff val="25000"/>
                          </a:schemeClr>
                        </a:solidFill>
                        <a:latin typeface="+mn-lt"/>
                        <a:ea typeface="+mn-ea"/>
                        <a:cs typeface="Calibri" panose="020F0502020204030204" pitchFamily="34" charset="0"/>
                      </a:endParaRPr>
                    </a:p>
                  </a:txBody>
                  <a:tcPr>
                    <a:solidFill>
                      <a:srgbClr val="F0F0F0"/>
                    </a:solidFill>
                  </a:tcPr>
                </a:tc>
                <a:tc>
                  <a:txBody>
                    <a:bodyPr/>
                    <a:lstStyle/>
                    <a:p>
                      <a:pPr algn="ctr" rtl="1"/>
                      <a:endParaRPr lang="he-IL" sz="1600">
                        <a:latin typeface="+mn-lt"/>
                      </a:endParaRPr>
                    </a:p>
                  </a:txBody>
                  <a:tcPr>
                    <a:solidFill>
                      <a:srgbClr val="F0F0F0"/>
                    </a:solidFill>
                  </a:tcPr>
                </a:tc>
                <a:tc>
                  <a:txBody>
                    <a:bodyPr/>
                    <a:lstStyle/>
                    <a:p>
                      <a:pPr rtl="1"/>
                      <a:r>
                        <a:rPr lang="he-IL" sz="1600" kern="1200">
                          <a:solidFill>
                            <a:schemeClr val="tx1">
                              <a:lumMod val="75000"/>
                              <a:lumOff val="25000"/>
                            </a:schemeClr>
                          </a:solidFill>
                          <a:latin typeface="+mn-lt"/>
                          <a:ea typeface="+mn-ea"/>
                          <a:cs typeface="Calibri" panose="020F0502020204030204" pitchFamily="34" charset="0"/>
                        </a:rPr>
                        <a:t>2،000 ₪ </a:t>
                      </a:r>
                    </a:p>
                  </a:txBody>
                  <a:tcPr>
                    <a:solidFill>
                      <a:srgbClr val="F0F0F0"/>
                    </a:solidFill>
                  </a:tcPr>
                </a:tc>
                <a:extLst>
                  <a:ext uri="{0D108BD9-81ED-4DB2-BD59-A6C34878D82A}">
                    <a16:rowId xmlns:a16="http://schemas.microsoft.com/office/drawing/2014/main" val="3772492434"/>
                  </a:ext>
                </a:extLst>
              </a:tr>
              <a:tr h="370840">
                <a:tc>
                  <a:txBody>
                    <a:bodyPr/>
                    <a:lstStyle/>
                    <a:p>
                      <a:pPr rtl="1"/>
                      <a:r>
                        <a:rPr lang="ar-AE" sz="1600" kern="1200">
                          <a:solidFill>
                            <a:schemeClr val="tx1">
                              <a:lumMod val="75000"/>
                              <a:lumOff val="25000"/>
                            </a:schemeClr>
                          </a:solidFill>
                          <a:latin typeface="+mn-lt"/>
                          <a:ea typeface="+mn-ea"/>
                          <a:cs typeface="Calibri" panose="020F0502020204030204" pitchFamily="34" charset="0"/>
                        </a:rPr>
                        <a:t>المجموع</a:t>
                      </a:r>
                      <a:endParaRPr lang="he-IL" sz="1600" kern="1200">
                        <a:solidFill>
                          <a:schemeClr val="tx1">
                            <a:lumMod val="75000"/>
                            <a:lumOff val="25000"/>
                          </a:schemeClr>
                        </a:solidFill>
                        <a:latin typeface="+mn-lt"/>
                        <a:ea typeface="+mn-ea"/>
                        <a:cs typeface="Calibri" panose="020F0502020204030204" pitchFamily="34" charset="0"/>
                      </a:endParaRPr>
                    </a:p>
                  </a:txBody>
                  <a:tcPr/>
                </a:tc>
                <a:tc>
                  <a:txBody>
                    <a:bodyPr/>
                    <a:lstStyle/>
                    <a:p>
                      <a:pPr algn="ctr" rtl="1"/>
                      <a:endParaRPr lang="he-IL" sz="1600">
                        <a:latin typeface="+mn-lt"/>
                      </a:endParaRPr>
                    </a:p>
                  </a:txBody>
                  <a:tcPr/>
                </a:tc>
                <a:tc>
                  <a:txBody>
                    <a:bodyPr/>
                    <a:lstStyle/>
                    <a:p>
                      <a:pPr rtl="1"/>
                      <a:r>
                        <a:rPr lang="he-IL" sz="1600" kern="1200">
                          <a:solidFill>
                            <a:schemeClr val="tx1">
                              <a:lumMod val="75000"/>
                              <a:lumOff val="25000"/>
                            </a:schemeClr>
                          </a:solidFill>
                          <a:latin typeface="+mn-lt"/>
                          <a:ea typeface="+mn-ea"/>
                          <a:cs typeface="Calibri" panose="020F0502020204030204" pitchFamily="34" charset="0"/>
                        </a:rPr>
                        <a:t>14،800 ₪ </a:t>
                      </a:r>
                    </a:p>
                  </a:txBody>
                  <a:tcPr/>
                </a:tc>
                <a:extLst>
                  <a:ext uri="{0D108BD9-81ED-4DB2-BD59-A6C34878D82A}">
                    <a16:rowId xmlns:a16="http://schemas.microsoft.com/office/drawing/2014/main" val="2296782423"/>
                  </a:ext>
                </a:extLst>
              </a:tr>
              <a:tr h="370840">
                <a:tc gridSpan="3">
                  <a: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ar-AE" sz="1600" b="1" kern="1200" dirty="0">
                          <a:solidFill>
                            <a:schemeClr val="tx1">
                              <a:lumMod val="75000"/>
                              <a:lumOff val="25000"/>
                            </a:schemeClr>
                          </a:solidFill>
                          <a:latin typeface="+mn-lt"/>
                          <a:ea typeface="+mn-ea"/>
                          <a:cs typeface="Calibri" panose="020F0502020204030204" pitchFamily="34" charset="0"/>
                        </a:rPr>
                        <a:t>رصيد في نهاية الشهر</a:t>
                      </a:r>
                      <a:r>
                        <a:rPr lang="he-IL" sz="1600" b="1" kern="1200" dirty="0">
                          <a:solidFill>
                            <a:schemeClr val="tx1">
                              <a:lumMod val="75000"/>
                              <a:lumOff val="25000"/>
                            </a:schemeClr>
                          </a:solidFill>
                          <a:latin typeface="+mn-lt"/>
                          <a:ea typeface="+mn-ea"/>
                          <a:cs typeface="Calibri" panose="020F0502020204030204" pitchFamily="34" charset="0"/>
                        </a:rPr>
                        <a:t>: </a:t>
                      </a:r>
                      <a:r>
                        <a:rPr lang="he-IL" sz="1600" b="1" kern="1200" dirty="0">
                          <a:solidFill>
                            <a:srgbClr val="FF0000"/>
                          </a:solidFill>
                          <a:latin typeface="+mn-lt"/>
                          <a:ea typeface="+mn-ea"/>
                          <a:cs typeface="Calibri" panose="020F0502020204030204" pitchFamily="34" charset="0"/>
                        </a:rPr>
                        <a:t>2،800 – ₪ </a:t>
                      </a:r>
                    </a:p>
                  </a:txBody>
                  <a:tcPr/>
                </a:tc>
                <a:tc hMerge="1">
                  <a:txBody>
                    <a:bodyPr/>
                    <a:lstStyle/>
                    <a:p>
                      <a:pPr algn="ctr" rtl="1"/>
                      <a:endParaRPr lang="he-IL">
                        <a:latin typeface="+mn-lt"/>
                      </a:endParaRPr>
                    </a:p>
                  </a:txBody>
                  <a:tcPr/>
                </a:tc>
                <a:tc hMerge="1">
                  <a:txBody>
                    <a:bodyPr/>
                    <a:lstStyle/>
                    <a:p>
                      <a:pPr algn="ctr" rtl="1"/>
                      <a:endParaRPr lang="he-IL">
                        <a:latin typeface="+mn-lt"/>
                      </a:endParaRPr>
                    </a:p>
                  </a:txBody>
                  <a:tcPr/>
                </a:tc>
                <a:extLst>
                  <a:ext uri="{0D108BD9-81ED-4DB2-BD59-A6C34878D82A}">
                    <a16:rowId xmlns:a16="http://schemas.microsoft.com/office/drawing/2014/main" val="2831807946"/>
                  </a:ext>
                </a:extLst>
              </a:tr>
            </a:tbl>
          </a:graphicData>
        </a:graphic>
      </p:graphicFrame>
    </p:spTree>
    <p:extLst>
      <p:ext uri="{BB962C8B-B14F-4D97-AF65-F5344CB8AC3E}">
        <p14:creationId xmlns:p14="http://schemas.microsoft.com/office/powerpoint/2010/main" val="84853253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תיבת טקסט 12">
            <a:extLst>
              <a:ext uri="{FF2B5EF4-FFF2-40B4-BE49-F238E27FC236}">
                <a16:creationId xmlns:a16="http://schemas.microsoft.com/office/drawing/2014/main" id="{A4B33318-E260-43D1-9F04-3C65D63AF472}"/>
              </a:ext>
            </a:extLst>
          </p:cNvPr>
          <p:cNvSpPr txBox="1"/>
          <p:nvPr/>
        </p:nvSpPr>
        <p:spPr>
          <a:xfrm>
            <a:off x="0" y="71899"/>
            <a:ext cx="12164291" cy="584775"/>
          </a:xfrm>
          <a:prstGeom prst="rect">
            <a:avLst/>
          </a:prstGeom>
          <a:noFill/>
        </p:spPr>
        <p:txBody>
          <a:bodyPr wrap="square" rtlCol="1">
            <a:spAutoFit/>
          </a:bodyPr>
          <a:lstStyle/>
          <a:p>
            <a:r>
              <a:rPr lang="he-IL" sz="3200" b="1">
                <a:solidFill>
                  <a:schemeClr val="bg1"/>
                </a:solidFill>
                <a:latin typeface="Calibri" panose="020F0502020204030204" pitchFamily="34" charset="0"/>
                <a:cs typeface="Calibri" panose="020F0502020204030204" pitchFamily="34" charset="0"/>
              </a:rPr>
              <a:t>הכנסות והוצאות קבועות/חד פעמיות</a:t>
            </a:r>
          </a:p>
        </p:txBody>
      </p:sp>
      <p:grpSp>
        <p:nvGrpSpPr>
          <p:cNvPr id="9" name="קבוצה 8">
            <a:extLst>
              <a:ext uri="{FF2B5EF4-FFF2-40B4-BE49-F238E27FC236}">
                <a16:creationId xmlns:a16="http://schemas.microsoft.com/office/drawing/2014/main" id="{E2FB3E8C-9972-4377-BCC7-F4A08F017230}"/>
              </a:ext>
            </a:extLst>
          </p:cNvPr>
          <p:cNvGrpSpPr/>
          <p:nvPr/>
        </p:nvGrpSpPr>
        <p:grpSpPr>
          <a:xfrm>
            <a:off x="6447934" y="347709"/>
            <a:ext cx="4628977" cy="5314468"/>
            <a:chOff x="5941202" y="2113708"/>
            <a:chExt cx="3487910" cy="4185492"/>
          </a:xfrm>
        </p:grpSpPr>
        <p:pic>
          <p:nvPicPr>
            <p:cNvPr id="8" name="תמונה 7" descr="תמונה שמכילה טקסט, שולחן, רהיטים, דוכן&#10;&#10;התיאור נוצר באופן אוטומטי">
              <a:extLst>
                <a:ext uri="{FF2B5EF4-FFF2-40B4-BE49-F238E27FC236}">
                  <a16:creationId xmlns:a16="http://schemas.microsoft.com/office/drawing/2014/main" id="{7C0EDBD4-DC2C-48DF-AB11-6747484026D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41202" y="2113708"/>
              <a:ext cx="3487910" cy="4185492"/>
            </a:xfrm>
            <a:prstGeom prst="rect">
              <a:avLst/>
            </a:prstGeom>
          </p:spPr>
        </p:pic>
        <p:sp>
          <p:nvSpPr>
            <p:cNvPr id="15" name="Rectangle 6">
              <a:extLst>
                <a:ext uri="{FF2B5EF4-FFF2-40B4-BE49-F238E27FC236}">
                  <a16:creationId xmlns:a16="http://schemas.microsoft.com/office/drawing/2014/main" id="{8764BD54-B26E-4C39-A042-E3C02A535663}"/>
                </a:ext>
              </a:extLst>
            </p:cNvPr>
            <p:cNvSpPr/>
            <p:nvPr/>
          </p:nvSpPr>
          <p:spPr>
            <a:xfrm>
              <a:off x="6365754" y="2813154"/>
              <a:ext cx="2313582" cy="460549"/>
            </a:xfrm>
            <a:prstGeom prst="rect">
              <a:avLst/>
            </a:prstGeom>
          </p:spPr>
          <p:txBody>
            <a:bodyPr wrap="square">
              <a:spAutoFit/>
            </a:bodyPr>
            <a:lstStyle/>
            <a:p>
              <a:pPr algn="r" rtl="1"/>
              <a:r>
                <a:rPr lang="ar-AE" sz="3200" b="1" dirty="0">
                  <a:solidFill>
                    <a:srgbClr val="00B050"/>
                  </a:solidFill>
                  <a:latin typeface="Calibri" panose="020F0502020204030204" pitchFamily="34" charset="0"/>
                  <a:cs typeface="Calibri" panose="020F0502020204030204" pitchFamily="34" charset="0"/>
                </a:rPr>
                <a:t>إيرادات</a:t>
              </a:r>
              <a:r>
                <a:rPr lang="ar-BH" sz="3200" b="1" dirty="0">
                  <a:solidFill>
                    <a:srgbClr val="00B050"/>
                  </a:solidFill>
                  <a:latin typeface="Calibri" panose="020F0502020204030204" pitchFamily="34" charset="0"/>
                  <a:cs typeface="Calibri" panose="020F0502020204030204" pitchFamily="34" charset="0"/>
                </a:rPr>
                <a:t>/ مدخولات</a:t>
              </a:r>
              <a:r>
                <a:rPr lang="ar-AE" sz="3200" b="1" dirty="0">
                  <a:solidFill>
                    <a:srgbClr val="00B050"/>
                  </a:solidFill>
                  <a:latin typeface="Calibri" panose="020F0502020204030204" pitchFamily="34" charset="0"/>
                  <a:cs typeface="Calibri" panose="020F0502020204030204" pitchFamily="34" charset="0"/>
                </a:rPr>
                <a:t>	</a:t>
              </a:r>
              <a:endParaRPr lang="he-IL" sz="3200" b="1" dirty="0">
                <a:solidFill>
                  <a:srgbClr val="00B050"/>
                </a:solidFill>
                <a:latin typeface="Calibri" panose="020F0502020204030204" pitchFamily="34" charset="0"/>
                <a:cs typeface="Calibri" panose="020F0502020204030204" pitchFamily="34" charset="0"/>
              </a:endParaRPr>
            </a:p>
          </p:txBody>
        </p:sp>
      </p:grpSp>
      <p:grpSp>
        <p:nvGrpSpPr>
          <p:cNvPr id="10" name="קבוצה 9">
            <a:extLst>
              <a:ext uri="{FF2B5EF4-FFF2-40B4-BE49-F238E27FC236}">
                <a16:creationId xmlns:a16="http://schemas.microsoft.com/office/drawing/2014/main" id="{D87DA200-E5EE-4A91-8B52-B1D68551B2D2}"/>
              </a:ext>
            </a:extLst>
          </p:cNvPr>
          <p:cNvGrpSpPr/>
          <p:nvPr/>
        </p:nvGrpSpPr>
        <p:grpSpPr>
          <a:xfrm>
            <a:off x="1869112" y="347709"/>
            <a:ext cx="4998489" cy="5314468"/>
            <a:chOff x="838111" y="2546000"/>
            <a:chExt cx="3487910" cy="4185492"/>
          </a:xfrm>
        </p:grpSpPr>
        <p:pic>
          <p:nvPicPr>
            <p:cNvPr id="29" name="תמונה 28" descr="תמונה שמכילה טקסט, שולחן, רהיטים, דוכן&#10;&#10;התיאור נוצר באופן אוטומטי">
              <a:extLst>
                <a:ext uri="{FF2B5EF4-FFF2-40B4-BE49-F238E27FC236}">
                  <a16:creationId xmlns:a16="http://schemas.microsoft.com/office/drawing/2014/main" id="{A45452E4-10E0-4DAB-B0B1-9F7DF448E91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838111" y="2546000"/>
              <a:ext cx="3487910" cy="4185492"/>
            </a:xfrm>
            <a:prstGeom prst="rect">
              <a:avLst/>
            </a:prstGeom>
          </p:spPr>
        </p:pic>
        <p:sp>
          <p:nvSpPr>
            <p:cNvPr id="17" name="Rectangle 6">
              <a:extLst>
                <a:ext uri="{FF2B5EF4-FFF2-40B4-BE49-F238E27FC236}">
                  <a16:creationId xmlns:a16="http://schemas.microsoft.com/office/drawing/2014/main" id="{DAEDF660-9D41-4A71-B9F3-BB4CFB377473}"/>
                </a:ext>
              </a:extLst>
            </p:cNvPr>
            <p:cNvSpPr/>
            <p:nvPr/>
          </p:nvSpPr>
          <p:spPr>
            <a:xfrm>
              <a:off x="1639708" y="3245446"/>
              <a:ext cx="1298239" cy="460549"/>
            </a:xfrm>
            <a:prstGeom prst="rect">
              <a:avLst/>
            </a:prstGeom>
          </p:spPr>
          <p:txBody>
            <a:bodyPr wrap="square">
              <a:spAutoFit/>
            </a:bodyPr>
            <a:lstStyle/>
            <a:p>
              <a:pPr algn="r" rtl="1"/>
              <a:r>
                <a:rPr lang="ar-AE" sz="3200" b="1">
                  <a:solidFill>
                    <a:srgbClr val="C00000"/>
                  </a:solidFill>
                  <a:latin typeface="Calibri" panose="020F0502020204030204" pitchFamily="34" charset="0"/>
                  <a:cs typeface="Calibri" panose="020F0502020204030204" pitchFamily="34" charset="0"/>
                </a:rPr>
                <a:t>مصروفات</a:t>
              </a:r>
              <a:endParaRPr lang="he-IL" sz="3200" b="1">
                <a:solidFill>
                  <a:srgbClr val="C00000"/>
                </a:solidFill>
                <a:latin typeface="Calibri" panose="020F0502020204030204" pitchFamily="34" charset="0"/>
                <a:cs typeface="Calibri" panose="020F0502020204030204" pitchFamily="34" charset="0"/>
              </a:endParaRPr>
            </a:p>
          </p:txBody>
        </p:sp>
      </p:grpSp>
      <p:sp>
        <p:nvSpPr>
          <p:cNvPr id="30" name="Rectangle 6">
            <a:extLst>
              <a:ext uri="{FF2B5EF4-FFF2-40B4-BE49-F238E27FC236}">
                <a16:creationId xmlns:a16="http://schemas.microsoft.com/office/drawing/2014/main" id="{B0497B7D-05A2-473E-9EFB-C2D24CAB4606}"/>
              </a:ext>
            </a:extLst>
          </p:cNvPr>
          <p:cNvSpPr/>
          <p:nvPr/>
        </p:nvSpPr>
        <p:spPr>
          <a:xfrm>
            <a:off x="7401697" y="2440455"/>
            <a:ext cx="3114065" cy="2246769"/>
          </a:xfrm>
          <a:prstGeom prst="rect">
            <a:avLst/>
          </a:prstGeom>
          <a:solidFill>
            <a:srgbClr val="FFFFFF">
              <a:alpha val="85098"/>
            </a:srgbClr>
          </a:solidFill>
        </p:spPr>
        <p:txBody>
          <a:bodyPr wrap="square">
            <a:spAutoFit/>
          </a:bodyPr>
          <a:lstStyle/>
          <a:p>
            <a:pPr algn="r" rtl="1"/>
            <a:r>
              <a:rPr lang="ar-AE" sz="2000" b="1">
                <a:solidFill>
                  <a:schemeClr val="tx1">
                    <a:lumMod val="75000"/>
                    <a:lumOff val="25000"/>
                  </a:schemeClr>
                </a:solidFill>
                <a:latin typeface="Calibri" panose="020F0502020204030204" pitchFamily="34" charset="0"/>
                <a:cs typeface="Calibri" panose="020F0502020204030204" pitchFamily="34" charset="0"/>
              </a:rPr>
              <a:t>ثابتة:</a:t>
            </a:r>
            <a:r>
              <a:rPr lang="he-IL" sz="2000">
                <a:solidFill>
                  <a:schemeClr val="tx1">
                    <a:lumMod val="75000"/>
                    <a:lumOff val="25000"/>
                  </a:schemeClr>
                </a:solidFill>
                <a:latin typeface="Calibri" panose="020F0502020204030204" pitchFamily="34" charset="0"/>
                <a:cs typeface="Calibri" panose="020F0502020204030204" pitchFamily="34" charset="0"/>
              </a:rPr>
              <a:t> </a:t>
            </a:r>
          </a:p>
          <a:p>
            <a:pPr algn="r" rtl="1"/>
            <a:r>
              <a:rPr lang="ar-AE" sz="2000">
                <a:solidFill>
                  <a:schemeClr val="tx1">
                    <a:lumMod val="75000"/>
                    <a:lumOff val="25000"/>
                  </a:schemeClr>
                </a:solidFill>
                <a:latin typeface="Calibri" panose="020F0502020204030204" pitchFamily="34" charset="0"/>
                <a:cs typeface="Calibri" panose="020F0502020204030204" pitchFamily="34" charset="0"/>
              </a:rPr>
              <a:t>على سبيل المثال راتب</a:t>
            </a:r>
            <a:endParaRPr lang="he-IL" sz="2000">
              <a:solidFill>
                <a:schemeClr val="tx1">
                  <a:lumMod val="75000"/>
                  <a:lumOff val="25000"/>
                </a:schemeClr>
              </a:solidFill>
              <a:latin typeface="Calibri" panose="020F0502020204030204" pitchFamily="34" charset="0"/>
              <a:cs typeface="Calibri" panose="020F0502020204030204" pitchFamily="34" charset="0"/>
            </a:endParaRPr>
          </a:p>
          <a:p>
            <a:pPr algn="r" rtl="1"/>
            <a:endParaRPr lang="he-IL" sz="2000">
              <a:solidFill>
                <a:schemeClr val="tx1">
                  <a:lumMod val="75000"/>
                  <a:lumOff val="25000"/>
                </a:schemeClr>
              </a:solidFill>
              <a:latin typeface="Calibri" panose="020F0502020204030204" pitchFamily="34" charset="0"/>
              <a:cs typeface="Calibri" panose="020F0502020204030204" pitchFamily="34" charset="0"/>
            </a:endParaRPr>
          </a:p>
          <a:p>
            <a:pPr algn="r" rtl="1"/>
            <a:endParaRPr lang="he-IL" sz="2000" b="1">
              <a:solidFill>
                <a:schemeClr val="tx1">
                  <a:lumMod val="75000"/>
                  <a:lumOff val="25000"/>
                </a:schemeClr>
              </a:solidFill>
              <a:latin typeface="Calibri" panose="020F0502020204030204" pitchFamily="34" charset="0"/>
              <a:cs typeface="Calibri" panose="020F0502020204030204" pitchFamily="34" charset="0"/>
            </a:endParaRPr>
          </a:p>
          <a:p>
            <a:pPr algn="r" rtl="1"/>
            <a:r>
              <a:rPr lang="ar-AE" sz="2000" b="1">
                <a:solidFill>
                  <a:schemeClr val="tx1">
                    <a:lumMod val="75000"/>
                    <a:lumOff val="25000"/>
                  </a:schemeClr>
                </a:solidFill>
                <a:latin typeface="Calibri" panose="020F0502020204030204" pitchFamily="34" charset="0"/>
                <a:cs typeface="Calibri" panose="020F0502020204030204" pitchFamily="34" charset="0"/>
              </a:rPr>
              <a:t>لمرة واحدة:</a:t>
            </a:r>
            <a:endParaRPr lang="he-IL" sz="2000">
              <a:solidFill>
                <a:schemeClr val="tx1">
                  <a:lumMod val="75000"/>
                  <a:lumOff val="25000"/>
                </a:schemeClr>
              </a:solidFill>
              <a:latin typeface="Calibri" panose="020F0502020204030204" pitchFamily="34" charset="0"/>
              <a:cs typeface="Calibri" panose="020F0502020204030204" pitchFamily="34" charset="0"/>
            </a:endParaRPr>
          </a:p>
          <a:p>
            <a:pPr algn="r" rtl="1"/>
            <a:r>
              <a:rPr lang="ar-AE" sz="2000">
                <a:solidFill>
                  <a:schemeClr val="tx1">
                    <a:lumMod val="75000"/>
                    <a:lumOff val="25000"/>
                  </a:schemeClr>
                </a:solidFill>
                <a:latin typeface="Calibri" panose="020F0502020204030204" pitchFamily="34" charset="0"/>
                <a:cs typeface="Calibri" panose="020F0502020204030204" pitchFamily="34" charset="0"/>
              </a:rPr>
              <a:t>على سبيل المثال ربح من بيع شقة سكنية، هدية من الأهل</a:t>
            </a:r>
            <a:endParaRPr lang="he-IL" sz="2000">
              <a:solidFill>
                <a:schemeClr val="tx1">
                  <a:lumMod val="75000"/>
                  <a:lumOff val="25000"/>
                </a:schemeClr>
              </a:solidFill>
              <a:latin typeface="Calibri" panose="020F0502020204030204" pitchFamily="34" charset="0"/>
              <a:cs typeface="Calibri" panose="020F0502020204030204" pitchFamily="34" charset="0"/>
            </a:endParaRPr>
          </a:p>
        </p:txBody>
      </p:sp>
      <p:sp>
        <p:nvSpPr>
          <p:cNvPr id="31" name="Rectangle 6">
            <a:extLst>
              <a:ext uri="{FF2B5EF4-FFF2-40B4-BE49-F238E27FC236}">
                <a16:creationId xmlns:a16="http://schemas.microsoft.com/office/drawing/2014/main" id="{1572AFB0-6AF1-4398-AA3F-891186990FEE}"/>
              </a:ext>
            </a:extLst>
          </p:cNvPr>
          <p:cNvSpPr/>
          <p:nvPr/>
        </p:nvSpPr>
        <p:spPr>
          <a:xfrm>
            <a:off x="2911642" y="2438532"/>
            <a:ext cx="2570832" cy="3477875"/>
          </a:xfrm>
          <a:prstGeom prst="rect">
            <a:avLst/>
          </a:prstGeom>
          <a:solidFill>
            <a:srgbClr val="FFFFFF">
              <a:alpha val="85098"/>
            </a:srgbClr>
          </a:solidFill>
        </p:spPr>
        <p:txBody>
          <a:bodyPr wrap="square">
            <a:spAutoFit/>
          </a:bodyPr>
          <a:lstStyle/>
          <a:p>
            <a:pPr algn="r" rtl="1"/>
            <a:r>
              <a:rPr lang="ar-AE" sz="2000" b="1">
                <a:solidFill>
                  <a:schemeClr val="tx1">
                    <a:lumMod val="75000"/>
                    <a:lumOff val="25000"/>
                  </a:schemeClr>
                </a:solidFill>
                <a:latin typeface="Calibri" panose="020F0502020204030204" pitchFamily="34" charset="0"/>
                <a:cs typeface="Calibri" panose="020F0502020204030204" pitchFamily="34" charset="0"/>
              </a:rPr>
              <a:t>ثابتة </a:t>
            </a:r>
            <a:r>
              <a:rPr lang="he-IL" sz="2000">
                <a:solidFill>
                  <a:schemeClr val="tx1">
                    <a:lumMod val="75000"/>
                    <a:lumOff val="25000"/>
                  </a:schemeClr>
                </a:solidFill>
                <a:latin typeface="Calibri" panose="020F0502020204030204" pitchFamily="34" charset="0"/>
                <a:cs typeface="Calibri" panose="020F0502020204030204" pitchFamily="34" charset="0"/>
              </a:rPr>
              <a:t>: </a:t>
            </a:r>
          </a:p>
          <a:p>
            <a:pPr algn="r" rtl="1"/>
            <a:r>
              <a:rPr lang="ar-AE" sz="2000">
                <a:solidFill>
                  <a:schemeClr val="tx1">
                    <a:lumMod val="75000"/>
                    <a:lumOff val="25000"/>
                  </a:schemeClr>
                </a:solidFill>
                <a:latin typeface="Calibri" panose="020F0502020204030204" pitchFamily="34" charset="0"/>
                <a:cs typeface="Calibri" panose="020F0502020204030204" pitchFamily="34" charset="0"/>
              </a:rPr>
              <a:t>على سبيل المثال، إيجار المنزل، طعام، أوامر الدفع الثابت</a:t>
            </a:r>
          </a:p>
          <a:p>
            <a:pPr algn="r" rtl="1"/>
            <a:endParaRPr lang="he-IL" sz="2000">
              <a:solidFill>
                <a:schemeClr val="tx1">
                  <a:lumMod val="75000"/>
                  <a:lumOff val="25000"/>
                </a:schemeClr>
              </a:solidFill>
              <a:latin typeface="Calibri" panose="020F0502020204030204" pitchFamily="34" charset="0"/>
              <a:cs typeface="Calibri" panose="020F0502020204030204" pitchFamily="34" charset="0"/>
            </a:endParaRPr>
          </a:p>
          <a:p>
            <a:pPr algn="r" rtl="1"/>
            <a:r>
              <a:rPr lang="ar-AE" sz="2000" b="1">
                <a:solidFill>
                  <a:schemeClr val="tx1">
                    <a:lumMod val="75000"/>
                    <a:lumOff val="25000"/>
                  </a:schemeClr>
                </a:solidFill>
                <a:latin typeface="Calibri" panose="020F0502020204030204" pitchFamily="34" charset="0"/>
                <a:cs typeface="Calibri" panose="020F0502020204030204" pitchFamily="34" charset="0"/>
              </a:rPr>
              <a:t>لمرة واحدة:</a:t>
            </a:r>
            <a:endParaRPr lang="he-IL" sz="2000">
              <a:solidFill>
                <a:schemeClr val="tx1">
                  <a:lumMod val="75000"/>
                  <a:lumOff val="25000"/>
                </a:schemeClr>
              </a:solidFill>
              <a:latin typeface="Calibri" panose="020F0502020204030204" pitchFamily="34" charset="0"/>
              <a:cs typeface="Calibri" panose="020F0502020204030204" pitchFamily="34" charset="0"/>
            </a:endParaRPr>
          </a:p>
          <a:p>
            <a:pPr algn="r" rtl="1"/>
            <a:r>
              <a:rPr lang="ar-AE" sz="2000">
                <a:solidFill>
                  <a:schemeClr val="tx1">
                    <a:lumMod val="75000"/>
                    <a:lumOff val="25000"/>
                  </a:schemeClr>
                </a:solidFill>
                <a:latin typeface="Calibri" panose="020F0502020204030204" pitchFamily="34" charset="0"/>
                <a:cs typeface="Calibri" panose="020F0502020204030204" pitchFamily="34" charset="0"/>
              </a:rPr>
              <a:t>على سبيل المثال، الخروج لإجازة، الخروج للترفيه، زفاف، غرامة، ملابس للمناسبات، تنظيم حفلة عيد ميلاد</a:t>
            </a:r>
            <a:endParaRPr lang="he-IL" sz="2000">
              <a:solidFill>
                <a:schemeClr val="tx1">
                  <a:lumMod val="75000"/>
                  <a:lumOff val="25000"/>
                </a:schemeClr>
              </a:solidFill>
              <a:latin typeface="Calibri" panose="020F0502020204030204" pitchFamily="34" charset="0"/>
              <a:cs typeface="Calibri" panose="020F0502020204030204" pitchFamily="34" charset="0"/>
            </a:endParaRPr>
          </a:p>
        </p:txBody>
      </p:sp>
      <p:sp>
        <p:nvSpPr>
          <p:cNvPr id="38" name="Freeform: Shape 12">
            <a:extLst>
              <a:ext uri="{FF2B5EF4-FFF2-40B4-BE49-F238E27FC236}">
                <a16:creationId xmlns:a16="http://schemas.microsoft.com/office/drawing/2014/main" id="{6CE7E471-1142-43C9-9C63-BDAD0416AAB2}"/>
              </a:ext>
            </a:extLst>
          </p:cNvPr>
          <p:cNvSpPr/>
          <p:nvPr/>
        </p:nvSpPr>
        <p:spPr>
          <a:xfrm flipV="1">
            <a:off x="397164" y="126508"/>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39" name="תיבת טקסט 38">
            <a:extLst>
              <a:ext uri="{FF2B5EF4-FFF2-40B4-BE49-F238E27FC236}">
                <a16:creationId xmlns:a16="http://schemas.microsoft.com/office/drawing/2014/main" id="{23E7238C-389D-43C9-B0DC-0B4E0C6FA688}"/>
              </a:ext>
            </a:extLst>
          </p:cNvPr>
          <p:cNvSpPr txBox="1"/>
          <p:nvPr/>
        </p:nvSpPr>
        <p:spPr>
          <a:xfrm>
            <a:off x="-10052" y="71899"/>
            <a:ext cx="12164291" cy="584775"/>
          </a:xfrm>
          <a:prstGeom prst="rect">
            <a:avLst/>
          </a:prstGeom>
          <a:noFill/>
        </p:spPr>
        <p:txBody>
          <a:bodyPr wrap="square" rtlCol="1">
            <a:spAutoFit/>
          </a:bodyPr>
          <a:lstStyle/>
          <a:p>
            <a:pPr algn="r" rtl="1"/>
            <a:r>
              <a:rPr lang="ar-AE" sz="3200" b="1">
                <a:solidFill>
                  <a:schemeClr val="bg1"/>
                </a:solidFill>
                <a:latin typeface="Calibri" panose="020F0502020204030204" pitchFamily="34" charset="0"/>
                <a:cs typeface="Calibri" panose="020F0502020204030204" pitchFamily="34" charset="0"/>
              </a:rPr>
              <a:t>أنواع الإيرادات والمصروفات</a:t>
            </a:r>
            <a:endParaRPr lang="he-IL" sz="3200" b="1">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60745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t="-9000" b="-9000"/>
          </a:stretch>
        </a:blipFill>
        <a:effectLst/>
      </p:bgPr>
    </p:bg>
    <p:spTree>
      <p:nvGrpSpPr>
        <p:cNvPr id="1" name=""/>
        <p:cNvGrpSpPr/>
        <p:nvPr/>
      </p:nvGrpSpPr>
      <p:grpSpPr>
        <a:xfrm>
          <a:off x="0" y="0"/>
          <a:ext cx="0" cy="0"/>
          <a:chOff x="0" y="0"/>
          <a:chExt cx="0" cy="0"/>
        </a:xfrm>
      </p:grpSpPr>
      <p:sp>
        <p:nvSpPr>
          <p:cNvPr id="25" name="TextBox 68">
            <a:extLst>
              <a:ext uri="{FF2B5EF4-FFF2-40B4-BE49-F238E27FC236}">
                <a16:creationId xmlns:a16="http://schemas.microsoft.com/office/drawing/2014/main" id="{50687E74-228E-4E75-A128-3A20FE974397}"/>
              </a:ext>
            </a:extLst>
          </p:cNvPr>
          <p:cNvSpPr txBox="1"/>
          <p:nvPr/>
        </p:nvSpPr>
        <p:spPr>
          <a:xfrm>
            <a:off x="146230" y="3194334"/>
            <a:ext cx="5969409" cy="1692771"/>
          </a:xfrm>
          <a:prstGeom prst="rect">
            <a:avLst/>
          </a:prstGeom>
          <a:noFill/>
        </p:spPr>
        <p:txBody>
          <a:bodyPr wrap="square" rtlCol="1">
            <a:spAutoFit/>
          </a:bodyPr>
          <a:lstStyle/>
          <a:p>
            <a:pPr lvl="0" algn="r" rtl="1"/>
            <a:r>
              <a:rPr lang="ar-AE" sz="2400" b="1">
                <a:solidFill>
                  <a:schemeClr val="tx1">
                    <a:lumMod val="75000"/>
                    <a:lumOff val="25000"/>
                  </a:schemeClr>
                </a:solidFill>
                <a:latin typeface="Calibri" panose="020F0502020204030204" pitchFamily="34" charset="0"/>
                <a:cs typeface="Calibri" panose="020F0502020204030204" pitchFamily="34" charset="0"/>
              </a:rPr>
              <a:t>ماذا نفعل؟</a:t>
            </a:r>
            <a:endParaRPr lang="he-IL" sz="2400" b="1">
              <a:solidFill>
                <a:schemeClr val="tx1">
                  <a:lumMod val="75000"/>
                  <a:lumOff val="25000"/>
                </a:schemeClr>
              </a:solidFill>
              <a:latin typeface="Calibri" panose="020F0502020204030204" pitchFamily="34" charset="0"/>
              <a:cs typeface="Calibri" panose="020F0502020204030204" pitchFamily="34" charset="0"/>
            </a:endParaRPr>
          </a:p>
          <a:p>
            <a:pPr marL="342900" lvl="0" indent="-342900" algn="r" rtl="1">
              <a:buFont typeface="Arial" panose="020B0604020202020204" pitchFamily="34" charset="0"/>
              <a:buChar char="•"/>
            </a:pPr>
            <a:r>
              <a:rPr lang="ar-AE" sz="2000"/>
              <a:t>نُخطط مُسبقاً للمصاريف المتوقعة</a:t>
            </a:r>
          </a:p>
          <a:p>
            <a:pPr marL="342900" lvl="0" indent="-342900" algn="r" rtl="1">
              <a:buFont typeface="Arial" panose="020B0604020202020204" pitchFamily="34" charset="0"/>
              <a:buChar char="•"/>
            </a:pPr>
            <a:r>
              <a:rPr lang="ar-AE" sz="2000"/>
              <a:t>نقارن الأسعار</a:t>
            </a:r>
          </a:p>
          <a:p>
            <a:pPr marL="342900" lvl="0" indent="-342900" algn="r" rtl="1">
              <a:buFont typeface="Arial" panose="020B0604020202020204" pitchFamily="34" charset="0"/>
              <a:buChar char="•"/>
            </a:pPr>
            <a:r>
              <a:rPr lang="ar-AE" sz="2000"/>
              <a:t>نكون واعين لمسألة "الرغبة مقابل الحاجة"</a:t>
            </a:r>
          </a:p>
          <a:p>
            <a:pPr marL="342900" lvl="0" indent="-342900" algn="r" rtl="1">
              <a:buFont typeface="Arial" panose="020B0604020202020204" pitchFamily="34" charset="0"/>
              <a:buChar char="•"/>
            </a:pPr>
            <a:r>
              <a:rPr lang="ar-AE" sz="2000"/>
              <a:t>نُشارك الأولاد</a:t>
            </a:r>
            <a:endParaRPr lang="he-IL" sz="2000"/>
          </a:p>
        </p:txBody>
      </p:sp>
      <p:sp>
        <p:nvSpPr>
          <p:cNvPr id="38" name="Freeform: Shape 12">
            <a:extLst>
              <a:ext uri="{FF2B5EF4-FFF2-40B4-BE49-F238E27FC236}">
                <a16:creationId xmlns:a16="http://schemas.microsoft.com/office/drawing/2014/main" id="{6CE7E471-1142-43C9-9C63-BDAD0416AAB2}"/>
              </a:ext>
            </a:extLst>
          </p:cNvPr>
          <p:cNvSpPr/>
          <p:nvPr/>
        </p:nvSpPr>
        <p:spPr>
          <a:xfrm flipV="1">
            <a:off x="397164" y="126508"/>
            <a:ext cx="11937438" cy="52745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2E75B5">
              <a:lumMod val="75000"/>
              <a:alpha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13" name="תיבת טקסט 12">
            <a:extLst>
              <a:ext uri="{FF2B5EF4-FFF2-40B4-BE49-F238E27FC236}">
                <a16:creationId xmlns:a16="http://schemas.microsoft.com/office/drawing/2014/main" id="{A4B33318-E260-43D1-9F04-3C65D63AF472}"/>
              </a:ext>
            </a:extLst>
          </p:cNvPr>
          <p:cNvSpPr txBox="1"/>
          <p:nvPr/>
        </p:nvSpPr>
        <p:spPr>
          <a:xfrm>
            <a:off x="0" y="71899"/>
            <a:ext cx="12164291" cy="584775"/>
          </a:xfrm>
          <a:prstGeom prst="rect">
            <a:avLst/>
          </a:prstGeom>
          <a:noFill/>
        </p:spPr>
        <p:txBody>
          <a:bodyPr wrap="square" rtlCol="1">
            <a:spAutoFit/>
          </a:bodyPr>
          <a:lstStyle/>
          <a:p>
            <a:pPr algn="r" rtl="1"/>
            <a:r>
              <a:rPr lang="ar-AE" sz="3200" b="1" dirty="0">
                <a:solidFill>
                  <a:schemeClr val="bg1"/>
                </a:solidFill>
                <a:latin typeface="Calibri" panose="020F0502020204030204" pitchFamily="34" charset="0"/>
                <a:cs typeface="Calibri" panose="020F0502020204030204" pitchFamily="34" charset="0"/>
              </a:rPr>
              <a:t>الاستعداد مُسبقاً للمصاريف الموسمية / السنوية؟ هل هذا الأمر ممكن!</a:t>
            </a:r>
          </a:p>
        </p:txBody>
      </p:sp>
      <p:grpSp>
        <p:nvGrpSpPr>
          <p:cNvPr id="8" name="קבוצה 7">
            <a:extLst>
              <a:ext uri="{FF2B5EF4-FFF2-40B4-BE49-F238E27FC236}">
                <a16:creationId xmlns:a16="http://schemas.microsoft.com/office/drawing/2014/main" id="{7481C27F-481F-4DBA-AA37-91E834E348A7}"/>
              </a:ext>
            </a:extLst>
          </p:cNvPr>
          <p:cNvGrpSpPr/>
          <p:nvPr/>
        </p:nvGrpSpPr>
        <p:grpSpPr>
          <a:xfrm>
            <a:off x="397164" y="1514353"/>
            <a:ext cx="5718475" cy="1369812"/>
            <a:chOff x="3378450" y="5110915"/>
            <a:chExt cx="5718475" cy="1369812"/>
          </a:xfrm>
        </p:grpSpPr>
        <p:sp>
          <p:nvSpPr>
            <p:cNvPr id="9" name="Rounded Rectangle 66">
              <a:extLst>
                <a:ext uri="{FF2B5EF4-FFF2-40B4-BE49-F238E27FC236}">
                  <a16:creationId xmlns:a16="http://schemas.microsoft.com/office/drawing/2014/main" id="{FCA926DD-949F-4908-B0A1-074D49AA7340}"/>
                </a:ext>
              </a:extLst>
            </p:cNvPr>
            <p:cNvSpPr/>
            <p:nvPr/>
          </p:nvSpPr>
          <p:spPr>
            <a:xfrm>
              <a:off x="3378450" y="5421084"/>
              <a:ext cx="5718475" cy="1059643"/>
            </a:xfrm>
            <a:prstGeom prst="roundRect">
              <a:avLst>
                <a:gd name="adj" fmla="val 6693"/>
              </a:avLst>
            </a:prstGeom>
            <a:solidFill>
              <a:schemeClr val="bg1">
                <a:alpha val="90000"/>
              </a:schemeClr>
            </a:solidFill>
            <a:ln>
              <a:solidFill>
                <a:srgbClr val="E0E0E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Picture 67">
              <a:extLst>
                <a:ext uri="{FF2B5EF4-FFF2-40B4-BE49-F238E27FC236}">
                  <a16:creationId xmlns:a16="http://schemas.microsoft.com/office/drawing/2014/main" id="{0D45E0E6-3133-4056-A208-AC3158A788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740" y="5110915"/>
              <a:ext cx="720286" cy="615095"/>
            </a:xfrm>
            <a:prstGeom prst="rect">
              <a:avLst/>
            </a:prstGeom>
          </p:spPr>
        </p:pic>
        <p:sp>
          <p:nvSpPr>
            <p:cNvPr id="11" name="Rectangle 18">
              <a:extLst>
                <a:ext uri="{FF2B5EF4-FFF2-40B4-BE49-F238E27FC236}">
                  <a16:creationId xmlns:a16="http://schemas.microsoft.com/office/drawing/2014/main" id="{4DF31F16-91D1-4257-82DB-92F0AF535126}"/>
                </a:ext>
              </a:extLst>
            </p:cNvPr>
            <p:cNvSpPr/>
            <p:nvPr/>
          </p:nvSpPr>
          <p:spPr>
            <a:xfrm>
              <a:off x="3378451" y="5623346"/>
              <a:ext cx="5457002" cy="707886"/>
            </a:xfrm>
            <a:prstGeom prst="rect">
              <a:avLst/>
            </a:prstGeom>
          </p:spPr>
          <p:txBody>
            <a:bodyPr wrap="square">
              <a:spAutoFit/>
            </a:bodyPr>
            <a:lstStyle/>
            <a:p>
              <a:pPr algn="r"/>
              <a:r>
                <a:rPr lang="ar-AE" sz="2000" dirty="0">
                  <a:latin typeface="Calibri" panose="020F0502020204030204" pitchFamily="34" charset="0"/>
                  <a:cs typeface="Calibri" panose="020F0502020204030204" pitchFamily="34" charset="0"/>
                </a:rPr>
                <a:t>هناك مصاريف موسمية </a:t>
              </a:r>
              <a:r>
                <a:rPr lang="ar-AE" sz="2000" b="1" dirty="0">
                  <a:latin typeface="Calibri" panose="020F0502020204030204" pitchFamily="34" charset="0"/>
                  <a:cs typeface="Calibri" panose="020F0502020204030204" pitchFamily="34" charset="0"/>
                </a:rPr>
                <a:t>ويمكن الاستعداد لها مسبقًا</a:t>
              </a:r>
              <a:r>
                <a:rPr lang="ar-AE" sz="2000" dirty="0">
                  <a:latin typeface="Calibri" panose="020F0502020204030204" pitchFamily="34" charset="0"/>
                  <a:cs typeface="Calibri" panose="020F0502020204030204" pitchFamily="34" charset="0"/>
                </a:rPr>
                <a:t>، على سبيل المثال شهر رمضان وموسم الزفاف.</a:t>
              </a:r>
              <a:endParaRPr lang="he-IL" sz="20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491424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34209"/>
  <p:tag name="AS_OS" val="Microsoft Windows NT 6.2.9200.0"/>
  <p:tag name="AS_RELEASE_DATE" val="2020.07.14"/>
  <p:tag name="AS_TITLE" val="Aspose.Slides for .NET 2.0"/>
  <p:tag name="AS_VERSION" val="20.7"/>
</p:tagLst>
</file>

<file path=ppt/theme/theme1.xml><?xml version="1.0" encoding="utf-8"?>
<a:theme xmlns:a="http://schemas.openxmlformats.org/drawingml/2006/main" name="Office Them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5762</Words>
  <Application>Microsoft Office PowerPoint</Application>
  <PresentationFormat>מסך רחב</PresentationFormat>
  <Paragraphs>532</Paragraphs>
  <Slides>52</Slides>
  <Notes>52</Notes>
  <HiddenSlides>0</HiddenSlides>
  <MMClips>0</MMClips>
  <ScaleCrop>false</ScaleCrop>
  <HeadingPairs>
    <vt:vector size="6" baseType="variant">
      <vt:variant>
        <vt:lpstr>גופנים בשימוש</vt:lpstr>
      </vt:variant>
      <vt:variant>
        <vt:i4>11</vt:i4>
      </vt:variant>
      <vt:variant>
        <vt:lpstr>ערכת נושא</vt:lpstr>
      </vt:variant>
      <vt:variant>
        <vt:i4>2</vt:i4>
      </vt:variant>
      <vt:variant>
        <vt:lpstr>כותרות שקופיות</vt:lpstr>
      </vt:variant>
      <vt:variant>
        <vt:i4>52</vt:i4>
      </vt:variant>
    </vt:vector>
  </HeadingPairs>
  <TitlesOfParts>
    <vt:vector size="65" baseType="lpstr">
      <vt:lpstr>Arial</vt:lpstr>
      <vt:lpstr>Arial</vt:lpstr>
      <vt:lpstr>Calibri</vt:lpstr>
      <vt:lpstr>Calibri Light</vt:lpstr>
      <vt:lpstr>Corbel</vt:lpstr>
      <vt:lpstr>Courier New</vt:lpstr>
      <vt:lpstr>david</vt:lpstr>
      <vt:lpstr>Heebo</vt:lpstr>
      <vt:lpstr>Symbol</vt:lpstr>
      <vt:lpstr>Times New Roman</vt:lpstr>
      <vt:lpstr>Wingdings</vt:lpstr>
      <vt:lpstr>Office Theme</vt:lpstr>
      <vt:lpstr>1_Office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רנין מורדי</dc:creator>
  <cp:lastModifiedBy>איילון בנימין</cp:lastModifiedBy>
  <cp:revision>27</cp:revision>
  <dcterms:created xsi:type="dcterms:W3CDTF">2022-04-04T09:24:27Z</dcterms:created>
  <dcterms:modified xsi:type="dcterms:W3CDTF">2022-09-28T05:29:53Z</dcterms:modified>
</cp:coreProperties>
</file>